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1" r:id="rId4"/>
    <p:sldMasterId id="2147483704" r:id="rId5"/>
  </p:sldMasterIdLst>
  <p:notesMasterIdLst>
    <p:notesMasterId r:id="rId49"/>
  </p:notesMasterIdLst>
  <p:sldIdLst>
    <p:sldId id="257" r:id="rId6"/>
    <p:sldId id="468" r:id="rId7"/>
    <p:sldId id="284" r:id="rId8"/>
    <p:sldId id="256" r:id="rId9"/>
    <p:sldId id="473" r:id="rId10"/>
    <p:sldId id="258" r:id="rId11"/>
    <p:sldId id="259" r:id="rId12"/>
    <p:sldId id="260" r:id="rId13"/>
    <p:sldId id="261" r:id="rId14"/>
    <p:sldId id="262" r:id="rId15"/>
    <p:sldId id="471" r:id="rId16"/>
    <p:sldId id="371" r:id="rId17"/>
    <p:sldId id="451" r:id="rId18"/>
    <p:sldId id="453" r:id="rId19"/>
    <p:sldId id="454" r:id="rId20"/>
    <p:sldId id="455" r:id="rId21"/>
    <p:sldId id="452" r:id="rId22"/>
    <p:sldId id="445" r:id="rId23"/>
    <p:sldId id="446" r:id="rId24"/>
    <p:sldId id="447" r:id="rId25"/>
    <p:sldId id="448" r:id="rId26"/>
    <p:sldId id="449" r:id="rId27"/>
    <p:sldId id="450" r:id="rId28"/>
    <p:sldId id="456" r:id="rId29"/>
    <p:sldId id="457" r:id="rId30"/>
    <p:sldId id="407" r:id="rId31"/>
    <p:sldId id="409" r:id="rId32"/>
    <p:sldId id="458" r:id="rId33"/>
    <p:sldId id="459" r:id="rId34"/>
    <p:sldId id="291" r:id="rId35"/>
    <p:sldId id="472" r:id="rId36"/>
    <p:sldId id="430" r:id="rId37"/>
    <p:sldId id="415" r:id="rId38"/>
    <p:sldId id="419" r:id="rId39"/>
    <p:sldId id="435" r:id="rId40"/>
    <p:sldId id="436" r:id="rId41"/>
    <p:sldId id="437" r:id="rId42"/>
    <p:sldId id="428" r:id="rId43"/>
    <p:sldId id="427" r:id="rId44"/>
    <p:sldId id="429" r:id="rId45"/>
    <p:sldId id="432" r:id="rId46"/>
    <p:sldId id="470" r:id="rId47"/>
    <p:sldId id="271"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29/06/2021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‹nr.›</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2D202-F271-E64F-8493-AE60A991E3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99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DC026-3500-4F9D-A5FC-9713E7449A7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DC026-3500-4F9D-A5FC-9713E7449A7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40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1"/>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282258"/>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2"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3" y="3505210"/>
            <a:ext cx="9755187" cy="550333"/>
          </a:xfrm>
        </p:spPr>
        <p:txBody>
          <a:bodyPr anchor="t">
            <a:noAutofit/>
          </a:bodyPr>
          <a:lstStyle>
            <a:lvl1pPr marL="0" indent="0" algn="r">
              <a:buNone/>
              <a:defRPr sz="2800">
                <a:solidFill>
                  <a:schemeClr val="bg1">
                    <a:lumMod val="50000"/>
                  </a:schemeClr>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2" y="4578463"/>
            <a:ext cx="6143653" cy="1163112"/>
          </a:xfrm>
        </p:spPr>
        <p:txBody>
          <a:bodyPr/>
          <a:lstStyle>
            <a:lvl1pPr algn="ctr">
              <a:defRPr sz="5400">
                <a:solidFill>
                  <a:schemeClr val="accent1">
                    <a:lumMod val="50000"/>
                  </a:schemeClr>
                </a:solidFill>
              </a:defRPr>
            </a:lvl1p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11"/>
          </p:nvPr>
        </p:nvSpPr>
        <p:spPr>
          <a:xfrm rot="21420000">
            <a:off x="-5559"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6F15528-21DE-4FAA-801E-634DDDAF4B2B}" type="slidenum">
              <a:rPr lang="en-US" smtClean="0"/>
              <a:pPr/>
              <a:t>‹nr.›</a:t>
            </a:fld>
            <a:endParaRPr lang="en-US" dirty="0"/>
          </a:p>
        </p:txBody>
      </p:sp>
      <p:sp>
        <p:nvSpPr>
          <p:cNvPr id="25" name="5-Point Star 24"/>
          <p:cNvSpPr/>
          <p:nvPr/>
        </p:nvSpPr>
        <p:spPr>
          <a:xfrm rot="21420000">
            <a:off x="4221386"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993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7"/>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93745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1"/>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2" y="3742268"/>
            <a:ext cx="10394707" cy="1639614"/>
          </a:xfrm>
        </p:spPr>
        <p:txBody>
          <a:bodyPr anchor="t">
            <a:normAutofit/>
          </a:bodyPr>
          <a:lstStyle>
            <a:lvl1pPr marL="0" indent="0" algn="l">
              <a:buNone/>
              <a:defRPr sz="2000">
                <a:solidFill>
                  <a:schemeClr val="bg1">
                    <a:lumMod val="50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80378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2"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7"/>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2" y="2063397"/>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86990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2"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2" y="2063396"/>
            <a:ext cx="4864491" cy="679994"/>
          </a:xfrm>
        </p:spPr>
        <p:txBody>
          <a:bodyPr anchor="b">
            <a:noAutofit/>
          </a:bodyPr>
          <a:lstStyle>
            <a:lvl1pPr marL="0" indent="0">
              <a:lnSpc>
                <a:spcPct val="90000"/>
              </a:lnSpc>
              <a:buNone/>
              <a:defRPr sz="26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70"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78629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31106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736883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3" y="685801"/>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3" y="2709053"/>
            <a:ext cx="4126861" cy="2665533"/>
          </a:xfrm>
        </p:spPr>
        <p:txBody>
          <a:bodyPr anchor="t">
            <a:normAutofit/>
          </a:bodyPr>
          <a:lstStyle>
            <a:lvl1pPr marL="0" indent="0" algn="ctr">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420541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1"/>
            <a:ext cx="3598146" cy="5071533"/>
          </a:xfrm>
          <a:ln w="57150" cmpd="thinThick">
            <a:solidFill>
              <a:schemeClr val="bg1">
                <a:lumMod val="50000"/>
              </a:schemeClr>
            </a:solidFill>
            <a:miter lim="800000"/>
          </a:ln>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
        <p:nvSpPr>
          <p:cNvPr id="4" name="Text Placeholder 3"/>
          <p:cNvSpPr>
            <a:spLocks noGrp="1"/>
          </p:cNvSpPr>
          <p:nvPr>
            <p:ph type="body" sz="half" idx="2"/>
          </p:nvPr>
        </p:nvSpPr>
        <p:spPr>
          <a:xfrm>
            <a:off x="685802" y="2709053"/>
            <a:ext cx="6345301" cy="2362481"/>
          </a:xfrm>
        </p:spPr>
        <p:txBody>
          <a:bodyPr anchor="t">
            <a:normAutofit/>
          </a:bodyPr>
          <a:lstStyle>
            <a:lvl1pPr marL="0" indent="0" algn="ctr">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479332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2" y="685800"/>
            <a:ext cx="10392513" cy="3194903"/>
          </a:xfrm>
          <a:ln w="57150" cmpd="thinThick">
            <a:solidFill>
              <a:schemeClr val="bg1">
                <a:lumMod val="50000"/>
              </a:schemeClr>
            </a:solidFill>
            <a:miter lim="800000"/>
          </a:ln>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443970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1"/>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80" y="4106334"/>
            <a:ext cx="10394729" cy="1273606"/>
          </a:xfrm>
        </p:spPr>
        <p:txBody>
          <a:bodyPr anchor="ctr">
            <a:normAutofit/>
          </a:bodyPr>
          <a:lstStyle>
            <a:lvl1pPr marL="0" indent="0" algn="ctr">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638907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2" y="4106334"/>
            <a:ext cx="10396882" cy="1268252"/>
          </a:xfrm>
        </p:spPr>
        <p:txBody>
          <a:bodyPr anchor="ctr">
            <a:normAutofit/>
          </a:bodyPr>
          <a:lstStyle>
            <a:lvl1pPr marL="0" indent="0" algn="ctr">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4301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5"/>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488552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1"/>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6"/>
            <a:ext cx="3310128" cy="576262"/>
          </a:xfrm>
        </p:spPr>
        <p:txBody>
          <a:bodyPr anchor="b">
            <a:noAutofit/>
          </a:bodyPr>
          <a:lstStyle>
            <a:lvl1pPr marL="0" indent="0" algn="ctr">
              <a:lnSpc>
                <a:spcPct val="90000"/>
              </a:lnSpc>
              <a:buNone/>
              <a:defRPr sz="24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6"/>
            <a:ext cx="3310128" cy="576262"/>
          </a:xfrm>
        </p:spPr>
        <p:txBody>
          <a:bodyPr anchor="b">
            <a:noAutofit/>
          </a:bodyPr>
          <a:lstStyle>
            <a:lvl1pPr marL="0" indent="0" algn="ctr">
              <a:lnSpc>
                <a:spcPct val="90000"/>
              </a:lnSpc>
              <a:buNone/>
              <a:defRPr sz="24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6"/>
            <a:ext cx="3310128" cy="576262"/>
          </a:xfrm>
        </p:spPr>
        <p:txBody>
          <a:bodyPr anchor="b">
            <a:noAutofit/>
          </a:bodyPr>
          <a:lstStyle>
            <a:lvl1pPr marL="0" indent="0" algn="ctr">
              <a:lnSpc>
                <a:spcPct val="90000"/>
              </a:lnSpc>
              <a:buNone/>
              <a:defRPr sz="24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587224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2" y="685801"/>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6"/>
            <a:ext cx="3310128" cy="576262"/>
          </a:xfrm>
        </p:spPr>
        <p:txBody>
          <a:bodyPr anchor="b">
            <a:noAutofit/>
          </a:bodyPr>
          <a:lstStyle>
            <a:lvl1pPr marL="0" indent="0" algn="ctr">
              <a:lnSpc>
                <a:spcPct val="90000"/>
              </a:lnSpc>
              <a:buNone/>
              <a:defRPr sz="22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6"/>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23" indent="0">
              <a:buNone/>
              <a:defRPr sz="1600"/>
            </a:lvl2pPr>
            <a:lvl3pPr marL="914446" indent="0">
              <a:buNone/>
              <a:defRPr sz="1600"/>
            </a:lvl3pPr>
            <a:lvl4pPr marL="1371669" indent="0">
              <a:buNone/>
              <a:defRPr sz="1600"/>
            </a:lvl4pPr>
            <a:lvl5pPr marL="1828891" indent="0">
              <a:buNone/>
              <a:defRPr sz="1600"/>
            </a:lvl5pPr>
            <a:lvl6pPr marL="2286114" indent="0">
              <a:buNone/>
              <a:defRPr sz="1600"/>
            </a:lvl6pPr>
            <a:lvl7pPr marL="2743337" indent="0">
              <a:buNone/>
              <a:defRPr sz="1600"/>
            </a:lvl7pPr>
            <a:lvl8pPr marL="3200560" indent="0">
              <a:buNone/>
              <a:defRPr sz="1600"/>
            </a:lvl8pPr>
            <a:lvl9pPr marL="3657783"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8"/>
            <a:ext cx="3310128" cy="985299"/>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6"/>
            <a:ext cx="3310128" cy="576262"/>
          </a:xfrm>
        </p:spPr>
        <p:txBody>
          <a:bodyPr anchor="b">
            <a:noAutofit/>
          </a:bodyPr>
          <a:lstStyle>
            <a:lvl1pPr marL="0" indent="0" algn="ctr">
              <a:lnSpc>
                <a:spcPct val="90000"/>
              </a:lnSpc>
              <a:buNone/>
              <a:defRPr sz="22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6"/>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23" indent="0">
              <a:buNone/>
              <a:defRPr sz="1600"/>
            </a:lvl2pPr>
            <a:lvl3pPr marL="914446" indent="0">
              <a:buNone/>
              <a:defRPr sz="1600"/>
            </a:lvl3pPr>
            <a:lvl4pPr marL="1371669" indent="0">
              <a:buNone/>
              <a:defRPr sz="1600"/>
            </a:lvl4pPr>
            <a:lvl5pPr marL="1828891" indent="0">
              <a:buNone/>
              <a:defRPr sz="1600"/>
            </a:lvl5pPr>
            <a:lvl6pPr marL="2286114" indent="0">
              <a:buNone/>
              <a:defRPr sz="1600"/>
            </a:lvl6pPr>
            <a:lvl7pPr marL="2743337" indent="0">
              <a:buNone/>
              <a:defRPr sz="1600"/>
            </a:lvl7pPr>
            <a:lvl8pPr marL="3200560" indent="0">
              <a:buNone/>
              <a:defRPr sz="1600"/>
            </a:lvl8pPr>
            <a:lvl9pPr marL="3657783"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6"/>
            <a:ext cx="3310128" cy="576262"/>
          </a:xfrm>
        </p:spPr>
        <p:txBody>
          <a:bodyPr anchor="b">
            <a:noAutofit/>
          </a:bodyPr>
          <a:lstStyle>
            <a:lvl1pPr marL="0" indent="0" algn="ctr">
              <a:lnSpc>
                <a:spcPct val="90000"/>
              </a:lnSpc>
              <a:buNone/>
              <a:defRPr sz="2200" b="0">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23" indent="0">
              <a:buNone/>
              <a:defRPr sz="1600"/>
            </a:lvl2pPr>
            <a:lvl3pPr marL="914446" indent="0">
              <a:buNone/>
              <a:defRPr sz="1600"/>
            </a:lvl3pPr>
            <a:lvl4pPr marL="1371669" indent="0">
              <a:buNone/>
              <a:defRPr sz="1600"/>
            </a:lvl4pPr>
            <a:lvl5pPr marL="1828891" indent="0">
              <a:buNone/>
              <a:defRPr sz="1600"/>
            </a:lvl5pPr>
            <a:lvl6pPr marL="2286114" indent="0">
              <a:buNone/>
              <a:defRPr sz="1600"/>
            </a:lvl6pPr>
            <a:lvl7pPr marL="2743337" indent="0">
              <a:buNone/>
              <a:defRPr sz="1600"/>
            </a:lvl7pPr>
            <a:lvl8pPr marL="3200560" indent="0">
              <a:buNone/>
              <a:defRPr sz="1600"/>
            </a:lvl8pPr>
            <a:lvl9pPr marL="3657783"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867358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062022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1"/>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1" y="685801"/>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86243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6"/>
            <a:ext cx="10783545" cy="2135281"/>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422589"/>
            <a:ext cx="10783545" cy="1216211"/>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1" name="Straight Connector 10"/>
          <p:cNvCxnSpPr/>
          <p:nvPr userDrawn="1"/>
        </p:nvCxnSpPr>
        <p:spPr>
          <a:xfrm>
            <a:off x="0" y="4330745"/>
            <a:ext cx="114321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2345323" y="6381089"/>
            <a:ext cx="5805464" cy="365125"/>
          </a:xfrm>
        </p:spPr>
        <p:txBody>
          <a:bodyPr/>
          <a:lstStyle/>
          <a:p>
            <a:endParaRPr lang="en-US" dirty="0"/>
          </a:p>
        </p:txBody>
      </p:sp>
      <p:sp>
        <p:nvSpPr>
          <p:cNvPr id="9" name="Slide Number Placeholder 5"/>
          <p:cNvSpPr>
            <a:spLocks noGrp="1"/>
          </p:cNvSpPr>
          <p:nvPr>
            <p:ph type="sldNum" sz="quarter" idx="12"/>
          </p:nvPr>
        </p:nvSpPr>
        <p:spPr>
          <a:xfrm>
            <a:off x="609600" y="6381089"/>
            <a:ext cx="1443872" cy="365125"/>
          </a:xfrm>
        </p:spPr>
        <p:txBody>
          <a:bodyPr/>
          <a:lstStyle>
            <a:lvl1pPr algn="l">
              <a:defRPr/>
            </a:lvl1pPr>
          </a:lstStyle>
          <a:p>
            <a:fld id="{5B8F9106-B55C-A043-960B-74965AC497F8}" type="slidenum">
              <a:rPr lang="en-US" smtClean="0"/>
              <a:pPr/>
              <a:t>‹nr.›</a:t>
            </a:fld>
            <a:endParaRPr lang="en-US" dirty="0"/>
          </a:p>
        </p:txBody>
      </p:sp>
      <p:pic>
        <p:nvPicPr>
          <p:cNvPr id="12" name="Picture 11"/>
          <p:cNvPicPr>
            <a:picLocks noChangeAspect="1"/>
          </p:cNvPicPr>
          <p:nvPr userDrawn="1"/>
        </p:nvPicPr>
        <p:blipFill>
          <a:blip r:embed="rId3"/>
          <a:stretch>
            <a:fillRect/>
          </a:stretch>
        </p:blipFill>
        <p:spPr>
          <a:xfrm>
            <a:off x="6716907" y="354497"/>
            <a:ext cx="2369612" cy="974008"/>
          </a:xfrm>
          <a:prstGeom prst="rect">
            <a:avLst/>
          </a:prstGeom>
        </p:spPr>
      </p:pic>
      <p:pic>
        <p:nvPicPr>
          <p:cNvPr id="10" name="Picture 9"/>
          <p:cNvPicPr>
            <a:picLocks noChangeAspect="1"/>
          </p:cNvPicPr>
          <p:nvPr userDrawn="1"/>
        </p:nvPicPr>
        <p:blipFill>
          <a:blip r:embed="rId4"/>
          <a:stretch>
            <a:fillRect/>
          </a:stretch>
        </p:blipFill>
        <p:spPr>
          <a:xfrm>
            <a:off x="9553011" y="354498"/>
            <a:ext cx="2089175" cy="974007"/>
          </a:xfrm>
          <a:prstGeom prst="rect">
            <a:avLst/>
          </a:prstGeom>
        </p:spPr>
      </p:pic>
    </p:spTree>
    <p:extLst>
      <p:ext uri="{BB962C8B-B14F-4D97-AF65-F5344CB8AC3E}">
        <p14:creationId xmlns:p14="http://schemas.microsoft.com/office/powerpoint/2010/main" val="151939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1501587"/>
            <a:ext cx="11582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12"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1991454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786841"/>
            <a:ext cx="10972800" cy="1362075"/>
          </a:xfrm>
        </p:spPr>
        <p:txBody>
          <a:bodyPr anchor="t"/>
          <a:lstStyle>
            <a:lvl1pPr algn="l">
              <a:defRPr sz="4000" b="0" i="0" cap="none">
                <a:solidFill>
                  <a:schemeClr val="tx2"/>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2286654"/>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 name="Footer Placeholder 4"/>
          <p:cNvSpPr>
            <a:spLocks noGrp="1"/>
          </p:cNvSpPr>
          <p:nvPr>
            <p:ph type="ftr" sz="quarter" idx="11"/>
          </p:nvPr>
        </p:nvSpPr>
        <p:spPr>
          <a:xfrm>
            <a:off x="2345323" y="6381089"/>
            <a:ext cx="5805464"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09600" y="6381089"/>
            <a:ext cx="1443872" cy="365125"/>
          </a:xfrm>
          <a:prstGeom prst="rect">
            <a:avLst/>
          </a:prstGeom>
        </p:spPr>
        <p:txBody>
          <a:bodyPr/>
          <a:lstStyle>
            <a:lvl1pPr algn="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3039804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600" y="3786841"/>
            <a:ext cx="10972800" cy="1362075"/>
          </a:xfrm>
        </p:spPr>
        <p:txBody>
          <a:bodyPr anchor="t"/>
          <a:lstStyle>
            <a:lvl1pPr algn="l">
              <a:defRPr sz="4000" b="0" i="0" cap="none">
                <a:solidFill>
                  <a:srgbClr val="68B133"/>
                </a:solidFill>
              </a:defRPr>
            </a:lvl1pPr>
          </a:lstStyle>
          <a:p>
            <a:r>
              <a:rPr lang="en-GB" dirty="0"/>
              <a:t>Click to edit master title style</a:t>
            </a:r>
            <a:endParaRPr lang="en-US" dirty="0"/>
          </a:p>
        </p:txBody>
      </p:sp>
      <p:sp>
        <p:nvSpPr>
          <p:cNvPr id="6" name="Text Placeholder 2"/>
          <p:cNvSpPr>
            <a:spLocks noGrp="1"/>
          </p:cNvSpPr>
          <p:nvPr>
            <p:ph type="body" idx="1"/>
          </p:nvPr>
        </p:nvSpPr>
        <p:spPr>
          <a:xfrm>
            <a:off x="609600" y="2286654"/>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Footer Placeholder 4"/>
          <p:cNvSpPr>
            <a:spLocks noGrp="1"/>
          </p:cNvSpPr>
          <p:nvPr>
            <p:ph type="ftr" sz="quarter" idx="11"/>
          </p:nvPr>
        </p:nvSpPr>
        <p:spPr>
          <a:xfrm>
            <a:off x="2345323" y="6381089"/>
            <a:ext cx="5805464"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09600" y="6381089"/>
            <a:ext cx="1443872" cy="365125"/>
          </a:xfrm>
          <a:prstGeom prst="rect">
            <a:avLst/>
          </a:prstGeom>
        </p:spPr>
        <p:txBody>
          <a:bodyPr/>
          <a:lstStyle>
            <a:lvl1pPr algn="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19545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1501587"/>
            <a:ext cx="11582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13"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2940455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1501587"/>
            <a:ext cx="11582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0"/>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14" name="Slide Number Placeholder 5"/>
          <p:cNvSpPr>
            <a:spLocks noGrp="1"/>
          </p:cNvSpPr>
          <p:nvPr>
            <p:ph type="sldNum" sz="quarter" idx="11"/>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830777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1501587"/>
            <a:ext cx="11582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10"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4252204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5"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1074051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solidFill>
                  <a:srgbClr val="68B133"/>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621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459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8"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103910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00600"/>
            <a:ext cx="10972799"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42951" y="612775"/>
            <a:ext cx="1067866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1" y="5367339"/>
            <a:ext cx="10972799" cy="5269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8"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3982447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divider ">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140973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bdivider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B8F9106-B55C-A043-960B-74965AC497F8}" type="slidenum">
              <a:rPr lang="en-US" smtClean="0"/>
              <a:pPr/>
              <a:t>‹nr.›</a:t>
            </a:fld>
            <a:endParaRPr lang="en-US" dirty="0"/>
          </a:p>
        </p:txBody>
      </p:sp>
    </p:spTree>
    <p:extLst>
      <p:ext uri="{BB962C8B-B14F-4D97-AF65-F5344CB8AC3E}">
        <p14:creationId xmlns:p14="http://schemas.microsoft.com/office/powerpoint/2010/main" val="250177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90" y="228601"/>
            <a:ext cx="9138789" cy="406400"/>
          </a:xfrm>
        </p:spPr>
        <p:txBody>
          <a:bodyPr anchor="t">
            <a:normAutofit/>
          </a:bodyPr>
          <a:lstStyle>
            <a:lvl1pPr algn="l">
              <a:defRPr sz="1846" b="1"/>
            </a:lvl1pPr>
          </a:lstStyle>
          <a:p>
            <a:r>
              <a:rPr lang="en-US" dirty="0"/>
              <a:t>Click to edit Master title style</a:t>
            </a:r>
          </a:p>
        </p:txBody>
      </p:sp>
      <p:sp>
        <p:nvSpPr>
          <p:cNvPr id="3" name="Subtitle 2"/>
          <p:cNvSpPr>
            <a:spLocks noGrp="1"/>
          </p:cNvSpPr>
          <p:nvPr>
            <p:ph type="subTitle" idx="1"/>
          </p:nvPr>
        </p:nvSpPr>
        <p:spPr>
          <a:xfrm>
            <a:off x="197991" y="1032933"/>
            <a:ext cx="11785600" cy="355600"/>
          </a:xfrm>
        </p:spPr>
        <p:txBody>
          <a:bodyPr>
            <a:normAutofit/>
          </a:bodyPr>
          <a:lstStyle>
            <a:lvl1pPr marL="0" indent="0" algn="l">
              <a:buNone/>
              <a:defRPr sz="1477" b="1">
                <a:solidFill>
                  <a:schemeClr val="tx1">
                    <a:lumMod val="50000"/>
                    <a:lumOff val="50000"/>
                  </a:schemeClr>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dirty="0"/>
              <a:t>Click to edit Master subtitle style</a:t>
            </a:r>
          </a:p>
        </p:txBody>
      </p:sp>
      <p:sp>
        <p:nvSpPr>
          <p:cNvPr id="4" name="Date Placeholder 3"/>
          <p:cNvSpPr>
            <a:spLocks noGrp="1"/>
          </p:cNvSpPr>
          <p:nvPr>
            <p:ph type="dt" sz="half" idx="10"/>
          </p:nvPr>
        </p:nvSpPr>
        <p:spPr/>
        <p:txBody>
          <a:bodyPr/>
          <a:lstStyle/>
          <a:p>
            <a:fld id="{2368B977-06F8-4265-A4A9-2EE4A7C7E9A9}"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11"/>
          </p:nvPr>
        </p:nvSpPr>
        <p:spPr/>
        <p:txBody>
          <a:bodyPr/>
          <a:lstStyle/>
          <a:p>
            <a:endParaRPr lang="en-GB" dirty="0">
              <a:solidFill>
                <a:srgbClr val="4472C4"/>
              </a:solidFill>
            </a:endParaRPr>
          </a:p>
        </p:txBody>
      </p:sp>
      <p:sp>
        <p:nvSpPr>
          <p:cNvPr id="6" name="Slide Number Placeholder 5"/>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
        <p:nvSpPr>
          <p:cNvPr id="8" name="Text Placeholder 7"/>
          <p:cNvSpPr>
            <a:spLocks noGrp="1"/>
          </p:cNvSpPr>
          <p:nvPr>
            <p:ph type="body" sz="quarter" idx="13"/>
          </p:nvPr>
        </p:nvSpPr>
        <p:spPr>
          <a:xfrm>
            <a:off x="208411" y="1557340"/>
            <a:ext cx="11785599" cy="4047595"/>
          </a:xfrm>
        </p:spPr>
        <p:txBody>
          <a:bodyPr/>
          <a:lstStyle>
            <a:lvl1pPr marL="0" indent="0">
              <a:buFont typeface="Arial" panose="020B0604020202020204"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6439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570" y="228602"/>
            <a:ext cx="8899119" cy="372533"/>
          </a:xfrm>
        </p:spPr>
        <p:txBody>
          <a:bodyPr/>
          <a:lstStyle/>
          <a:p>
            <a:r>
              <a:rPr lang="en-US" dirty="0"/>
              <a:t>Click to edit Master title style</a:t>
            </a:r>
          </a:p>
        </p:txBody>
      </p:sp>
      <p:sp>
        <p:nvSpPr>
          <p:cNvPr id="3" name="Content Placeholder 2"/>
          <p:cNvSpPr>
            <a:spLocks noGrp="1"/>
          </p:cNvSpPr>
          <p:nvPr>
            <p:ph idx="1"/>
          </p:nvPr>
        </p:nvSpPr>
        <p:spPr>
          <a:xfrm>
            <a:off x="187571" y="1032934"/>
            <a:ext cx="11775179"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87569" y="5700184"/>
            <a:ext cx="2743200" cy="302684"/>
          </a:xfrm>
        </p:spPr>
        <p:txBody>
          <a:bodyPr anchor="b"/>
          <a:lstStyle/>
          <a:p>
            <a:fld id="{1B0C8326-EBFB-4B54-98EB-444BB0EC6107}"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11"/>
          </p:nvPr>
        </p:nvSpPr>
        <p:spPr/>
        <p:txBody>
          <a:bodyPr/>
          <a:lstStyle/>
          <a:p>
            <a:endParaRPr lang="en-GB" dirty="0">
              <a:solidFill>
                <a:srgbClr val="4472C4"/>
              </a:solidFill>
            </a:endParaRPr>
          </a:p>
        </p:txBody>
      </p:sp>
      <p:sp>
        <p:nvSpPr>
          <p:cNvPr id="6" name="Slide Number Placeholder 5"/>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2525932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8413" y="228602"/>
            <a:ext cx="9097108" cy="364067"/>
          </a:xfrm>
        </p:spPr>
        <p:txBody>
          <a:bodyPr anchor="t">
            <a:normAutofit/>
          </a:bodyPr>
          <a:lstStyle>
            <a:lvl1pPr>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208412" y="1032933"/>
            <a:ext cx="11785597" cy="4572000"/>
          </a:xfrm>
        </p:spPr>
        <p:txBody>
          <a:bodyPr>
            <a:normAutofit/>
          </a:bodyPr>
          <a:lstStyle>
            <a:lvl1pPr marL="0" indent="0">
              <a:buNone/>
              <a:defRPr sz="1292">
                <a:solidFill>
                  <a:schemeClr val="tx1">
                    <a:lumMod val="65000"/>
                    <a:lumOff val="3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B7B818B-5195-470B-9C60-4922654914AD}"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11"/>
          </p:nvPr>
        </p:nvSpPr>
        <p:spPr/>
        <p:txBody>
          <a:bodyPr/>
          <a:lstStyle/>
          <a:p>
            <a:endParaRPr lang="en-GB" dirty="0">
              <a:solidFill>
                <a:srgbClr val="4472C4"/>
              </a:solidFill>
            </a:endParaRPr>
          </a:p>
        </p:txBody>
      </p:sp>
      <p:sp>
        <p:nvSpPr>
          <p:cNvPr id="6" name="Slide Number Placeholder 5"/>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1882762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7570" y="228600"/>
            <a:ext cx="8899117" cy="364068"/>
          </a:xfrm>
        </p:spPr>
        <p:txBody>
          <a:bodyPr/>
          <a:lstStyle/>
          <a:p>
            <a:r>
              <a:rPr lang="en-US" dirty="0"/>
              <a:t>Click to edit Master title style</a:t>
            </a:r>
          </a:p>
        </p:txBody>
      </p:sp>
      <p:sp>
        <p:nvSpPr>
          <p:cNvPr id="3" name="Content Placeholder 2"/>
          <p:cNvSpPr>
            <a:spLocks noGrp="1"/>
          </p:cNvSpPr>
          <p:nvPr>
            <p:ph sz="half" idx="1"/>
          </p:nvPr>
        </p:nvSpPr>
        <p:spPr>
          <a:xfrm>
            <a:off x="187569" y="1032936"/>
            <a:ext cx="5832232" cy="4611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032936"/>
            <a:ext cx="5821809" cy="4611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85CB9A-326E-4F79-9B23-E5A565147CBC}" type="datetime1">
              <a:rPr lang="en-US" smtClean="0">
                <a:solidFill>
                  <a:srgbClr val="4472C4"/>
                </a:solidFill>
              </a:rPr>
              <a:t>6/29/2021</a:t>
            </a:fld>
            <a:endParaRPr lang="en-GB" dirty="0">
              <a:solidFill>
                <a:srgbClr val="4472C4"/>
              </a:solidFill>
            </a:endParaRPr>
          </a:p>
        </p:txBody>
      </p:sp>
      <p:sp>
        <p:nvSpPr>
          <p:cNvPr id="6" name="Footer Placeholder 5"/>
          <p:cNvSpPr>
            <a:spLocks noGrp="1"/>
          </p:cNvSpPr>
          <p:nvPr>
            <p:ph type="ftr" sz="quarter" idx="11"/>
          </p:nvPr>
        </p:nvSpPr>
        <p:spPr/>
        <p:txBody>
          <a:bodyPr/>
          <a:lstStyle/>
          <a:p>
            <a:endParaRPr lang="en-GB" dirty="0">
              <a:solidFill>
                <a:srgbClr val="4472C4"/>
              </a:solidFill>
            </a:endParaRPr>
          </a:p>
        </p:txBody>
      </p:sp>
      <p:sp>
        <p:nvSpPr>
          <p:cNvPr id="7" name="Slide Number Placeholder 6"/>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1147694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0"/>
            <a:ext cx="9011136" cy="406400"/>
          </a:xfrm>
        </p:spPr>
        <p:txBody>
          <a:bodyPr/>
          <a:lstStyle/>
          <a:p>
            <a:r>
              <a:rPr lang="en-US" dirty="0"/>
              <a:t>Click to edit Master title style</a:t>
            </a:r>
          </a:p>
        </p:txBody>
      </p:sp>
      <p:sp>
        <p:nvSpPr>
          <p:cNvPr id="3" name="Text Placeholder 2"/>
          <p:cNvSpPr>
            <a:spLocks noGrp="1"/>
          </p:cNvSpPr>
          <p:nvPr>
            <p:ph type="body" idx="1"/>
          </p:nvPr>
        </p:nvSpPr>
        <p:spPr>
          <a:xfrm>
            <a:off x="208412" y="1075267"/>
            <a:ext cx="5789165"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208411" y="1718733"/>
            <a:ext cx="5789164"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075267"/>
            <a:ext cx="5832231"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6" name="Content Placeholder 5"/>
          <p:cNvSpPr>
            <a:spLocks noGrp="1"/>
          </p:cNvSpPr>
          <p:nvPr>
            <p:ph sz="quarter" idx="4"/>
          </p:nvPr>
        </p:nvSpPr>
        <p:spPr>
          <a:xfrm>
            <a:off x="6172200" y="1718733"/>
            <a:ext cx="5832229"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D6C8C6D-F005-4103-90E9-9B585898C48B}" type="datetime1">
              <a:rPr lang="en-US" smtClean="0">
                <a:solidFill>
                  <a:srgbClr val="4472C4"/>
                </a:solidFill>
              </a:rPr>
              <a:t>6/29/2021</a:t>
            </a:fld>
            <a:endParaRPr lang="en-GB" dirty="0">
              <a:solidFill>
                <a:srgbClr val="4472C4"/>
              </a:solidFill>
            </a:endParaRPr>
          </a:p>
        </p:txBody>
      </p:sp>
      <p:sp>
        <p:nvSpPr>
          <p:cNvPr id="8" name="Footer Placeholder 7"/>
          <p:cNvSpPr>
            <a:spLocks noGrp="1"/>
          </p:cNvSpPr>
          <p:nvPr>
            <p:ph type="ftr" sz="quarter" idx="11"/>
          </p:nvPr>
        </p:nvSpPr>
        <p:spPr/>
        <p:txBody>
          <a:bodyPr/>
          <a:lstStyle/>
          <a:p>
            <a:endParaRPr lang="en-GB" dirty="0">
              <a:solidFill>
                <a:srgbClr val="4472C4"/>
              </a:solidFill>
            </a:endParaRPr>
          </a:p>
        </p:txBody>
      </p:sp>
      <p:sp>
        <p:nvSpPr>
          <p:cNvPr id="9" name="Slide Number Placeholder 8"/>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4004653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2"/>
            <a:ext cx="8878277" cy="37253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F9723C7-8BA7-4892-808A-322563B5BD86}" type="datetime1">
              <a:rPr lang="en-US" smtClean="0">
                <a:solidFill>
                  <a:srgbClr val="4472C4"/>
                </a:solidFill>
              </a:rPr>
              <a:t>6/29/2021</a:t>
            </a:fld>
            <a:endParaRPr lang="en-GB" dirty="0">
              <a:solidFill>
                <a:srgbClr val="4472C4"/>
              </a:solidFill>
            </a:endParaRPr>
          </a:p>
        </p:txBody>
      </p:sp>
      <p:sp>
        <p:nvSpPr>
          <p:cNvPr id="4" name="Footer Placeholder 3"/>
          <p:cNvSpPr>
            <a:spLocks noGrp="1"/>
          </p:cNvSpPr>
          <p:nvPr>
            <p:ph type="ftr" sz="quarter" idx="11"/>
          </p:nvPr>
        </p:nvSpPr>
        <p:spPr/>
        <p:txBody>
          <a:bodyPr/>
          <a:lstStyle/>
          <a:p>
            <a:endParaRPr lang="en-GB" dirty="0">
              <a:solidFill>
                <a:srgbClr val="4472C4"/>
              </a:solidFill>
            </a:endParaRPr>
          </a:p>
        </p:txBody>
      </p:sp>
      <p:sp>
        <p:nvSpPr>
          <p:cNvPr id="5" name="Slide Number Placeholder 4"/>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26462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BDFDE-96F6-4D5D-8A2A-6FA330254990}" type="datetime1">
              <a:rPr lang="en-US" smtClean="0">
                <a:solidFill>
                  <a:srgbClr val="4472C4"/>
                </a:solidFill>
              </a:rPr>
              <a:t>6/29/2021</a:t>
            </a:fld>
            <a:endParaRPr lang="en-GB" dirty="0">
              <a:solidFill>
                <a:srgbClr val="4472C4"/>
              </a:solidFill>
            </a:endParaRPr>
          </a:p>
        </p:txBody>
      </p:sp>
      <p:sp>
        <p:nvSpPr>
          <p:cNvPr id="3" name="Footer Placeholder 2"/>
          <p:cNvSpPr>
            <a:spLocks noGrp="1"/>
          </p:cNvSpPr>
          <p:nvPr>
            <p:ph type="ftr" sz="quarter" idx="11"/>
          </p:nvPr>
        </p:nvSpPr>
        <p:spPr/>
        <p:txBody>
          <a:bodyPr/>
          <a:lstStyle/>
          <a:p>
            <a:endParaRPr lang="en-GB" dirty="0">
              <a:solidFill>
                <a:srgbClr val="4472C4"/>
              </a:solidFill>
            </a:endParaRPr>
          </a:p>
        </p:txBody>
      </p:sp>
      <p:sp>
        <p:nvSpPr>
          <p:cNvPr id="4" name="Slide Number Placeholder 3"/>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1506518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0"/>
            <a:ext cx="9011136" cy="508000"/>
          </a:xfrm>
        </p:spPr>
        <p:txBody>
          <a:bodyPr anchor="t">
            <a:normAutofit/>
          </a:bodyPr>
          <a:lstStyle>
            <a:lvl1pPr>
              <a:defRPr sz="1846"/>
            </a:lvl1pPr>
          </a:lstStyle>
          <a:p>
            <a:r>
              <a:rPr lang="en-US" dirty="0"/>
              <a:t>Click to edit Master title style</a:t>
            </a:r>
          </a:p>
        </p:txBody>
      </p:sp>
      <p:sp>
        <p:nvSpPr>
          <p:cNvPr id="3" name="Content Placeholder 2"/>
          <p:cNvSpPr>
            <a:spLocks noGrp="1"/>
          </p:cNvSpPr>
          <p:nvPr>
            <p:ph idx="1"/>
          </p:nvPr>
        </p:nvSpPr>
        <p:spPr>
          <a:xfrm>
            <a:off x="5012270" y="987428"/>
            <a:ext cx="6981741" cy="4617506"/>
          </a:xfrm>
        </p:spPr>
        <p:txBody>
          <a:bodyPr>
            <a:normAutofit/>
          </a:bodyPr>
          <a:lstStyle>
            <a:lvl1pPr>
              <a:defRPr sz="1292"/>
            </a:lvl1pPr>
            <a:lvl2pPr>
              <a:defRPr sz="1292"/>
            </a:lvl2pPr>
            <a:lvl3pPr>
              <a:defRPr sz="1292"/>
            </a:lvl3pPr>
            <a:lvl4pPr>
              <a:defRPr sz="1292"/>
            </a:lvl4pPr>
            <a:lvl5pPr>
              <a:defRPr sz="1292"/>
            </a:lvl5pPr>
            <a:lvl6pPr>
              <a:defRPr sz="1846"/>
            </a:lvl6pPr>
            <a:lvl7pPr>
              <a:defRPr sz="1846"/>
            </a:lvl7pPr>
            <a:lvl8pPr>
              <a:defRPr sz="1846"/>
            </a:lvl8pPr>
            <a:lvl9pPr>
              <a:defRPr sz="184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8413" y="987428"/>
            <a:ext cx="4563615" cy="4617506"/>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1AAA16A-7872-49F8-8B10-AB70144B4609}" type="datetime1">
              <a:rPr lang="en-US" smtClean="0">
                <a:solidFill>
                  <a:srgbClr val="4472C4"/>
                </a:solidFill>
              </a:rPr>
              <a:t>6/29/2021</a:t>
            </a:fld>
            <a:endParaRPr lang="en-GB" dirty="0">
              <a:solidFill>
                <a:srgbClr val="4472C4"/>
              </a:solidFill>
            </a:endParaRPr>
          </a:p>
        </p:txBody>
      </p:sp>
      <p:sp>
        <p:nvSpPr>
          <p:cNvPr id="6" name="Footer Placeholder 5"/>
          <p:cNvSpPr>
            <a:spLocks noGrp="1"/>
          </p:cNvSpPr>
          <p:nvPr>
            <p:ph type="ftr" sz="quarter" idx="11"/>
          </p:nvPr>
        </p:nvSpPr>
        <p:spPr/>
        <p:txBody>
          <a:bodyPr/>
          <a:lstStyle/>
          <a:p>
            <a:endParaRPr lang="en-GB" dirty="0">
              <a:solidFill>
                <a:srgbClr val="4472C4"/>
              </a:solidFill>
            </a:endParaRPr>
          </a:p>
        </p:txBody>
      </p:sp>
      <p:sp>
        <p:nvSpPr>
          <p:cNvPr id="7" name="Slide Number Placeholder 6"/>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2648468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1"/>
            <a:ext cx="9011136" cy="406400"/>
          </a:xfrm>
        </p:spPr>
        <p:txBody>
          <a:bodyPr anchor="t">
            <a:normAutofit/>
          </a:bodyPr>
          <a:lstStyle>
            <a:lvl1pPr>
              <a:defRPr sz="1846"/>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1847" y="987429"/>
            <a:ext cx="6992164" cy="4625973"/>
          </a:xfrm>
        </p:spPr>
        <p:txBody>
          <a:bodyPr anchor="t">
            <a:normAutofit/>
          </a:bodyPr>
          <a:lstStyle>
            <a:lvl1pPr marL="0" indent="0">
              <a:buNone/>
              <a:defRPr sz="1292"/>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dirty="0"/>
              <a:t>Click icon to add picture</a:t>
            </a:r>
          </a:p>
        </p:txBody>
      </p:sp>
      <p:sp>
        <p:nvSpPr>
          <p:cNvPr id="4" name="Text Placeholder 3"/>
          <p:cNvSpPr>
            <a:spLocks noGrp="1"/>
          </p:cNvSpPr>
          <p:nvPr>
            <p:ph type="body" sz="half" idx="2"/>
          </p:nvPr>
        </p:nvSpPr>
        <p:spPr>
          <a:xfrm>
            <a:off x="208413" y="987429"/>
            <a:ext cx="4563615" cy="4625973"/>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Click to edit Master text styles</a:t>
            </a:r>
          </a:p>
        </p:txBody>
      </p:sp>
      <p:sp>
        <p:nvSpPr>
          <p:cNvPr id="5" name="Date Placeholder 4"/>
          <p:cNvSpPr>
            <a:spLocks noGrp="1"/>
          </p:cNvSpPr>
          <p:nvPr>
            <p:ph type="dt" sz="half" idx="10"/>
          </p:nvPr>
        </p:nvSpPr>
        <p:spPr/>
        <p:txBody>
          <a:bodyPr/>
          <a:lstStyle/>
          <a:p>
            <a:fld id="{301375C3-2A42-475F-9AF1-3C3E84F24409}" type="datetime1">
              <a:rPr lang="en-US" smtClean="0">
                <a:solidFill>
                  <a:srgbClr val="4472C4"/>
                </a:solidFill>
              </a:rPr>
              <a:t>6/29/2021</a:t>
            </a:fld>
            <a:endParaRPr lang="en-GB" dirty="0">
              <a:solidFill>
                <a:srgbClr val="4472C4"/>
              </a:solidFill>
            </a:endParaRPr>
          </a:p>
        </p:txBody>
      </p:sp>
      <p:sp>
        <p:nvSpPr>
          <p:cNvPr id="6" name="Footer Placeholder 5"/>
          <p:cNvSpPr>
            <a:spLocks noGrp="1"/>
          </p:cNvSpPr>
          <p:nvPr>
            <p:ph type="ftr" sz="quarter" idx="11"/>
          </p:nvPr>
        </p:nvSpPr>
        <p:spPr/>
        <p:txBody>
          <a:bodyPr/>
          <a:lstStyle/>
          <a:p>
            <a:endParaRPr lang="en-GB" dirty="0">
              <a:solidFill>
                <a:srgbClr val="4472C4"/>
              </a:solidFill>
            </a:endParaRPr>
          </a:p>
        </p:txBody>
      </p:sp>
      <p:sp>
        <p:nvSpPr>
          <p:cNvPr id="7" name="Slide Number Placeholder 6"/>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144348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29-6-2021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2"/>
            <a:ext cx="8878277" cy="372533"/>
          </a:xfrm>
        </p:spPr>
        <p:txBody>
          <a:bodyPr/>
          <a:lstStyle/>
          <a:p>
            <a:r>
              <a:rPr lang="en-US" dirty="0"/>
              <a:t>Click to edit Master title style</a:t>
            </a:r>
          </a:p>
        </p:txBody>
      </p:sp>
      <p:sp>
        <p:nvSpPr>
          <p:cNvPr id="3" name="Vertical Text Placeholder 2"/>
          <p:cNvSpPr>
            <a:spLocks noGrp="1"/>
          </p:cNvSpPr>
          <p:nvPr>
            <p:ph type="body" orient="vert" idx="1"/>
          </p:nvPr>
        </p:nvSpPr>
        <p:spPr>
          <a:xfrm>
            <a:off x="208412" y="1032933"/>
            <a:ext cx="11785599"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E315-393C-46CB-9B73-56DA5EF25EE3}"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11"/>
          </p:nvPr>
        </p:nvSpPr>
        <p:spPr/>
        <p:txBody>
          <a:bodyPr/>
          <a:lstStyle/>
          <a:p>
            <a:endParaRPr lang="en-GB" dirty="0">
              <a:solidFill>
                <a:srgbClr val="4472C4"/>
              </a:solidFill>
            </a:endParaRPr>
          </a:p>
        </p:txBody>
      </p:sp>
      <p:sp>
        <p:nvSpPr>
          <p:cNvPr id="6" name="Slide Number Placeholder 5"/>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2154353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10463" y="999067"/>
            <a:ext cx="583548"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08411" y="999067"/>
            <a:ext cx="11024901"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143A11-13F2-4153-B213-933768394CE6}"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11"/>
          </p:nvPr>
        </p:nvSpPr>
        <p:spPr/>
        <p:txBody>
          <a:bodyPr/>
          <a:lstStyle/>
          <a:p>
            <a:endParaRPr lang="en-GB" dirty="0">
              <a:solidFill>
                <a:srgbClr val="4472C4"/>
              </a:solidFill>
            </a:endParaRPr>
          </a:p>
        </p:txBody>
      </p:sp>
      <p:sp>
        <p:nvSpPr>
          <p:cNvPr id="6" name="Slide Number Placeholder 5"/>
          <p:cNvSpPr>
            <a:spLocks noGrp="1"/>
          </p:cNvSpPr>
          <p:nvPr>
            <p:ph type="sldNum" sz="quarter" idx="12"/>
          </p:nvPr>
        </p:nvSpPr>
        <p:spPr/>
        <p:txBody>
          <a:body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3878349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ubtitle Text Bullets">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50"/>
            <a:ext cx="11617291" cy="432047"/>
          </a:xfrm>
        </p:spPr>
        <p:txBody>
          <a:bodyPr/>
          <a:lstStyle/>
          <a:p>
            <a:r>
              <a:rPr lang="en-US"/>
              <a:t>Click to edit Master title style</a:t>
            </a:r>
          </a:p>
        </p:txBody>
      </p:sp>
      <p:sp>
        <p:nvSpPr>
          <p:cNvPr id="3" name="Subtitle 2"/>
          <p:cNvSpPr>
            <a:spLocks noGrp="1"/>
          </p:cNvSpPr>
          <p:nvPr>
            <p:ph type="subTitle" idx="1"/>
          </p:nvPr>
        </p:nvSpPr>
        <p:spPr>
          <a:xfrm>
            <a:off x="335360" y="908720"/>
            <a:ext cx="11617291" cy="504056"/>
          </a:xfrm>
        </p:spPr>
        <p:txBody>
          <a:bodyPr>
            <a:normAutofit/>
          </a:bodyPr>
          <a:lstStyle>
            <a:lvl1pPr marL="0" indent="0" algn="l">
              <a:buNone/>
              <a:defRPr sz="16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9E17A3-EE02-4492-ABDA-7619E033CB72}" type="datetime1">
              <a:rPr lang="en-US" smtClean="0">
                <a:solidFill>
                  <a:prstClr val="black">
                    <a:tint val="75000"/>
                  </a:prstClr>
                </a:solidFill>
              </a:r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solidFill>
                  <a:srgbClr val="4472C4"/>
                </a:solidFill>
              </a:rPr>
              <a:pPr/>
              <a:t>‹nr.›</a:t>
            </a:fld>
            <a:endParaRPr lang="en-US" dirty="0">
              <a:solidFill>
                <a:srgbClr val="4472C4"/>
              </a:solidFill>
            </a:endParaRPr>
          </a:p>
        </p:txBody>
      </p:sp>
      <p:sp>
        <p:nvSpPr>
          <p:cNvPr id="8" name="Content Placeholder 7"/>
          <p:cNvSpPr>
            <a:spLocks noGrp="1"/>
          </p:cNvSpPr>
          <p:nvPr>
            <p:ph sz="quarter" idx="13"/>
          </p:nvPr>
        </p:nvSpPr>
        <p:spPr>
          <a:xfrm>
            <a:off x="335360" y="1556792"/>
            <a:ext cx="11617291" cy="3816424"/>
          </a:xfrm>
        </p:spPr>
        <p:txBody>
          <a:bodyPr/>
          <a:lstStyle>
            <a:lvl1pPr marL="285750" indent="-285750">
              <a:buFont typeface="Wingdings" panose="05000000000000000000" pitchFamily="2" charset="2"/>
              <a:buChar char="v"/>
              <a:defRPr/>
            </a:lvl1pPr>
            <a:lvl3pPr marL="1257300" indent="-342900">
              <a:buFont typeface="+mj-lt"/>
              <a:buAutoNum type="arabicPeriod"/>
              <a:defRPr/>
            </a:lvl3pPr>
            <a:lvl4pPr marL="1714500" indent="-342900">
              <a:buFont typeface="+mj-lt"/>
              <a:buAutoNum type="alphaLcParenR"/>
              <a:defRPr/>
            </a:lvl4pPr>
            <a:lvl5pPr marL="2114550" indent="-2857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2719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90" y="228601"/>
            <a:ext cx="9138789" cy="406400"/>
          </a:xfrm>
        </p:spPr>
        <p:txBody>
          <a:bodyPr anchor="t">
            <a:normAutofit/>
          </a:bodyPr>
          <a:lstStyle>
            <a:lvl1pPr algn="l">
              <a:defRPr sz="1846" b="1"/>
            </a:lvl1pPr>
          </a:lstStyle>
          <a:p>
            <a:r>
              <a:rPr lang="en-US" dirty="0"/>
              <a:t>Click to edit Master title style</a:t>
            </a:r>
          </a:p>
        </p:txBody>
      </p:sp>
      <p:sp>
        <p:nvSpPr>
          <p:cNvPr id="3" name="Subtitle 2"/>
          <p:cNvSpPr>
            <a:spLocks noGrp="1"/>
          </p:cNvSpPr>
          <p:nvPr>
            <p:ph type="subTitle" idx="1"/>
          </p:nvPr>
        </p:nvSpPr>
        <p:spPr>
          <a:xfrm>
            <a:off x="197991" y="1032933"/>
            <a:ext cx="11785600" cy="355600"/>
          </a:xfrm>
        </p:spPr>
        <p:txBody>
          <a:bodyPr>
            <a:normAutofit/>
          </a:bodyPr>
          <a:lstStyle>
            <a:lvl1pPr marL="0" indent="0" algn="l">
              <a:buNone/>
              <a:defRPr sz="1477" b="1">
                <a:solidFill>
                  <a:schemeClr val="tx1">
                    <a:lumMod val="50000"/>
                    <a:lumOff val="50000"/>
                  </a:schemeClr>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dirty="0"/>
              <a:t>Click to edit Master subtitle style</a:t>
            </a:r>
          </a:p>
        </p:txBody>
      </p:sp>
      <p:sp>
        <p:nvSpPr>
          <p:cNvPr id="4" name="Date Placeholder 3"/>
          <p:cNvSpPr>
            <a:spLocks noGrp="1"/>
          </p:cNvSpPr>
          <p:nvPr>
            <p:ph type="dt" sz="half" idx="10"/>
          </p:nvPr>
        </p:nvSpPr>
        <p:spPr/>
        <p:txBody>
          <a:bodyPr/>
          <a:lstStyle/>
          <a:p>
            <a:fld id="{2CAB5D23-9E8F-47C6-94F4-EBBB4A2D215D}" type="datetime1">
              <a:rPr lang="en-US" smtClean="0"/>
              <a:t>6/29/2021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‹nr.›</a:t>
            </a:fld>
            <a:endParaRPr lang="en-GB" dirty="0"/>
          </a:p>
        </p:txBody>
      </p:sp>
      <p:sp>
        <p:nvSpPr>
          <p:cNvPr id="8" name="Text Placeholder 7"/>
          <p:cNvSpPr>
            <a:spLocks noGrp="1"/>
          </p:cNvSpPr>
          <p:nvPr>
            <p:ph type="body" sz="quarter" idx="13"/>
          </p:nvPr>
        </p:nvSpPr>
        <p:spPr>
          <a:xfrm>
            <a:off x="208411" y="1557340"/>
            <a:ext cx="11785599" cy="4047595"/>
          </a:xfrm>
        </p:spPr>
        <p:txBody>
          <a:bodyPr/>
          <a:lstStyle>
            <a:lvl1pPr marL="0" indent="0">
              <a:buFont typeface="Arial" panose="020B0604020202020204"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9160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570" y="228602"/>
            <a:ext cx="8899119" cy="372533"/>
          </a:xfrm>
        </p:spPr>
        <p:txBody>
          <a:bodyPr/>
          <a:lstStyle/>
          <a:p>
            <a:r>
              <a:rPr lang="en-US" dirty="0"/>
              <a:t>Click to edit Master title style</a:t>
            </a:r>
          </a:p>
        </p:txBody>
      </p:sp>
      <p:sp>
        <p:nvSpPr>
          <p:cNvPr id="3" name="Content Placeholder 2"/>
          <p:cNvSpPr>
            <a:spLocks noGrp="1"/>
          </p:cNvSpPr>
          <p:nvPr>
            <p:ph idx="1"/>
          </p:nvPr>
        </p:nvSpPr>
        <p:spPr>
          <a:xfrm>
            <a:off x="187571" y="1032934"/>
            <a:ext cx="11775179"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87569" y="5700184"/>
            <a:ext cx="2743200" cy="302684"/>
          </a:xfrm>
        </p:spPr>
        <p:txBody>
          <a:bodyPr anchor="b"/>
          <a:lstStyle/>
          <a:p>
            <a:fld id="{7358FA83-0E13-48A2-923C-16E1F32A41E3}" type="datetime1">
              <a:rPr lang="en-US" smtClean="0"/>
              <a:t>6/29/2021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3135761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8413" y="228602"/>
            <a:ext cx="9097108" cy="364067"/>
          </a:xfrm>
        </p:spPr>
        <p:txBody>
          <a:bodyPr anchor="t">
            <a:normAutofit/>
          </a:bodyPr>
          <a:lstStyle>
            <a:lvl1pPr>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208412" y="1032933"/>
            <a:ext cx="11785597" cy="4572000"/>
          </a:xfrm>
        </p:spPr>
        <p:txBody>
          <a:bodyPr>
            <a:normAutofit/>
          </a:bodyPr>
          <a:lstStyle>
            <a:lvl1pPr marL="0" indent="0">
              <a:buNone/>
              <a:defRPr sz="1292">
                <a:solidFill>
                  <a:schemeClr val="tx1">
                    <a:lumMod val="65000"/>
                    <a:lumOff val="3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0190A15-0F2E-4C55-85FC-C30C50AB749E}" type="datetime1">
              <a:rPr lang="en-US" smtClean="0"/>
              <a:t>6/29/2021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2991599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7570" y="228600"/>
            <a:ext cx="8899117" cy="364068"/>
          </a:xfrm>
        </p:spPr>
        <p:txBody>
          <a:bodyPr/>
          <a:lstStyle/>
          <a:p>
            <a:r>
              <a:rPr lang="en-US" dirty="0"/>
              <a:t>Click to edit Master title style</a:t>
            </a:r>
          </a:p>
        </p:txBody>
      </p:sp>
      <p:sp>
        <p:nvSpPr>
          <p:cNvPr id="3" name="Content Placeholder 2"/>
          <p:cNvSpPr>
            <a:spLocks noGrp="1"/>
          </p:cNvSpPr>
          <p:nvPr>
            <p:ph sz="half" idx="1"/>
          </p:nvPr>
        </p:nvSpPr>
        <p:spPr>
          <a:xfrm>
            <a:off x="187569" y="1032936"/>
            <a:ext cx="5832232" cy="4611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032936"/>
            <a:ext cx="5821809" cy="4611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CA84D7A-E406-43B4-A071-A537991EC0B2}" type="datetime1">
              <a:rPr lang="en-US" smtClean="0"/>
              <a:t>6/29/2021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2574412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0"/>
            <a:ext cx="9011136" cy="406400"/>
          </a:xfrm>
        </p:spPr>
        <p:txBody>
          <a:bodyPr/>
          <a:lstStyle/>
          <a:p>
            <a:r>
              <a:rPr lang="en-US" dirty="0"/>
              <a:t>Click to edit Master title style</a:t>
            </a:r>
          </a:p>
        </p:txBody>
      </p:sp>
      <p:sp>
        <p:nvSpPr>
          <p:cNvPr id="3" name="Text Placeholder 2"/>
          <p:cNvSpPr>
            <a:spLocks noGrp="1"/>
          </p:cNvSpPr>
          <p:nvPr>
            <p:ph type="body" idx="1"/>
          </p:nvPr>
        </p:nvSpPr>
        <p:spPr>
          <a:xfrm>
            <a:off x="208412" y="1075267"/>
            <a:ext cx="5789165"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208411" y="1718733"/>
            <a:ext cx="5789164"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075267"/>
            <a:ext cx="5832231"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6" name="Content Placeholder 5"/>
          <p:cNvSpPr>
            <a:spLocks noGrp="1"/>
          </p:cNvSpPr>
          <p:nvPr>
            <p:ph sz="quarter" idx="4"/>
          </p:nvPr>
        </p:nvSpPr>
        <p:spPr>
          <a:xfrm>
            <a:off x="6172200" y="1718733"/>
            <a:ext cx="5832229"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30714F9-B3C7-4867-BDE4-2D90925BD271}" type="datetime1">
              <a:rPr lang="en-US" smtClean="0"/>
              <a:t>6/29/2021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2785261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2"/>
            <a:ext cx="8878277" cy="37253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2849D3-1441-40FB-B238-66D295C9D8C3}" type="datetime1">
              <a:rPr lang="en-US" smtClean="0"/>
              <a:t>6/29/2021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3557186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EBF80-B443-4016-9490-403E187B4238}" type="datetime1">
              <a:rPr lang="en-US" smtClean="0"/>
              <a:t>6/29/2021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212541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29-6-2021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0"/>
            <a:ext cx="9011136" cy="508000"/>
          </a:xfrm>
        </p:spPr>
        <p:txBody>
          <a:bodyPr anchor="t">
            <a:normAutofit/>
          </a:bodyPr>
          <a:lstStyle>
            <a:lvl1pPr>
              <a:defRPr sz="1846"/>
            </a:lvl1pPr>
          </a:lstStyle>
          <a:p>
            <a:r>
              <a:rPr lang="en-US" dirty="0"/>
              <a:t>Click to edit Master title style</a:t>
            </a:r>
          </a:p>
        </p:txBody>
      </p:sp>
      <p:sp>
        <p:nvSpPr>
          <p:cNvPr id="3" name="Content Placeholder 2"/>
          <p:cNvSpPr>
            <a:spLocks noGrp="1"/>
          </p:cNvSpPr>
          <p:nvPr>
            <p:ph idx="1"/>
          </p:nvPr>
        </p:nvSpPr>
        <p:spPr>
          <a:xfrm>
            <a:off x="5012270" y="987428"/>
            <a:ext cx="6981741" cy="4617506"/>
          </a:xfrm>
        </p:spPr>
        <p:txBody>
          <a:bodyPr>
            <a:normAutofit/>
          </a:bodyPr>
          <a:lstStyle>
            <a:lvl1pPr>
              <a:defRPr sz="1292"/>
            </a:lvl1pPr>
            <a:lvl2pPr>
              <a:defRPr sz="1292"/>
            </a:lvl2pPr>
            <a:lvl3pPr>
              <a:defRPr sz="1292"/>
            </a:lvl3pPr>
            <a:lvl4pPr>
              <a:defRPr sz="1292"/>
            </a:lvl4pPr>
            <a:lvl5pPr>
              <a:defRPr sz="1292"/>
            </a:lvl5pPr>
            <a:lvl6pPr>
              <a:defRPr sz="1846"/>
            </a:lvl6pPr>
            <a:lvl7pPr>
              <a:defRPr sz="1846"/>
            </a:lvl7pPr>
            <a:lvl8pPr>
              <a:defRPr sz="1846"/>
            </a:lvl8pPr>
            <a:lvl9pPr>
              <a:defRPr sz="184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8413" y="987428"/>
            <a:ext cx="4563615" cy="4617506"/>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dirty="0"/>
              <a:t>Click to edit Master text styles</a:t>
            </a:r>
          </a:p>
        </p:txBody>
      </p:sp>
      <p:sp>
        <p:nvSpPr>
          <p:cNvPr id="5" name="Date Placeholder 4"/>
          <p:cNvSpPr>
            <a:spLocks noGrp="1"/>
          </p:cNvSpPr>
          <p:nvPr>
            <p:ph type="dt" sz="half" idx="10"/>
          </p:nvPr>
        </p:nvSpPr>
        <p:spPr/>
        <p:txBody>
          <a:bodyPr/>
          <a:lstStyle/>
          <a:p>
            <a:fld id="{9A3F7F48-4F85-4F91-B87D-AEDA302CEED3}" type="datetime1">
              <a:rPr lang="en-US" smtClean="0"/>
              <a:t>6/29/2021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119665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1"/>
            <a:ext cx="9011136" cy="406400"/>
          </a:xfrm>
        </p:spPr>
        <p:txBody>
          <a:bodyPr anchor="t">
            <a:normAutofit/>
          </a:bodyPr>
          <a:lstStyle>
            <a:lvl1pPr>
              <a:defRPr sz="1846"/>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1847" y="987429"/>
            <a:ext cx="6992164" cy="4625973"/>
          </a:xfrm>
        </p:spPr>
        <p:txBody>
          <a:bodyPr anchor="t">
            <a:normAutofit/>
          </a:bodyPr>
          <a:lstStyle>
            <a:lvl1pPr marL="0" indent="0">
              <a:buNone/>
              <a:defRPr sz="1292"/>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dirty="0"/>
              <a:t>Click icon to add picture</a:t>
            </a:r>
          </a:p>
        </p:txBody>
      </p:sp>
      <p:sp>
        <p:nvSpPr>
          <p:cNvPr id="4" name="Text Placeholder 3"/>
          <p:cNvSpPr>
            <a:spLocks noGrp="1"/>
          </p:cNvSpPr>
          <p:nvPr>
            <p:ph type="body" sz="half" idx="2"/>
          </p:nvPr>
        </p:nvSpPr>
        <p:spPr>
          <a:xfrm>
            <a:off x="208413" y="987429"/>
            <a:ext cx="4563615" cy="4625973"/>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Click to edit Master text styles</a:t>
            </a:r>
          </a:p>
        </p:txBody>
      </p:sp>
      <p:sp>
        <p:nvSpPr>
          <p:cNvPr id="5" name="Date Placeholder 4"/>
          <p:cNvSpPr>
            <a:spLocks noGrp="1"/>
          </p:cNvSpPr>
          <p:nvPr>
            <p:ph type="dt" sz="half" idx="10"/>
          </p:nvPr>
        </p:nvSpPr>
        <p:spPr/>
        <p:txBody>
          <a:bodyPr/>
          <a:lstStyle/>
          <a:p>
            <a:fld id="{CB7683C8-8557-42D4-AD99-9805F47B04DF}" type="datetime1">
              <a:rPr lang="en-US" smtClean="0"/>
              <a:t>6/29/2021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3406491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411" y="228602"/>
            <a:ext cx="8878277" cy="372533"/>
          </a:xfrm>
        </p:spPr>
        <p:txBody>
          <a:bodyPr/>
          <a:lstStyle/>
          <a:p>
            <a:r>
              <a:rPr lang="en-US" dirty="0"/>
              <a:t>Click to edit Master title style</a:t>
            </a:r>
          </a:p>
        </p:txBody>
      </p:sp>
      <p:sp>
        <p:nvSpPr>
          <p:cNvPr id="3" name="Vertical Text Placeholder 2"/>
          <p:cNvSpPr>
            <a:spLocks noGrp="1"/>
          </p:cNvSpPr>
          <p:nvPr>
            <p:ph type="body" orient="vert" idx="1"/>
          </p:nvPr>
        </p:nvSpPr>
        <p:spPr>
          <a:xfrm>
            <a:off x="208412" y="1032933"/>
            <a:ext cx="11785599"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ACA41-0506-462E-9FAC-949351ED24E1}" type="datetime1">
              <a:rPr lang="en-US" smtClean="0"/>
              <a:t>6/29/2021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176049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10463" y="999067"/>
            <a:ext cx="583548"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08411" y="999067"/>
            <a:ext cx="11024901"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86EA017-B5E1-4DD6-AA4C-A4415FCC67D7}" type="datetime1">
              <a:rPr lang="en-US" smtClean="0"/>
              <a:t>6/29/2021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‹nr.›</a:t>
            </a:fld>
            <a:endParaRPr lang="en-GB" dirty="0"/>
          </a:p>
        </p:txBody>
      </p:sp>
    </p:spTree>
    <p:extLst>
      <p:ext uri="{BB962C8B-B14F-4D97-AF65-F5344CB8AC3E}">
        <p14:creationId xmlns:p14="http://schemas.microsoft.com/office/powerpoint/2010/main" val="203346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29-6-2021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6.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4.jp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‹nr.›</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1"/>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2" y="685801"/>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063397"/>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D8BD707-D9CF-40AE-B4C6-C98DA3205C09}" type="datetimeFigureOut">
              <a:rPr lang="en-US" smtClean="0"/>
              <a:pPr/>
              <a:t>6/29/2021</a:t>
            </a:fld>
            <a:endParaRPr lang="en-US" dirty="0"/>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2"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787613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46"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11" indent="-228611" algn="l" defTabSz="914446"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34"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57"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80"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503"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726"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949"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171"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394" indent="-228611" algn="l" defTabSz="91444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1425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Footer Placeholder 4"/>
          <p:cNvSpPr>
            <a:spLocks noGrp="1"/>
          </p:cNvSpPr>
          <p:nvPr>
            <p:ph type="ftr" sz="quarter" idx="3"/>
          </p:nvPr>
        </p:nvSpPr>
        <p:spPr>
          <a:xfrm>
            <a:off x="609600" y="5894256"/>
            <a:ext cx="10972800" cy="365125"/>
          </a:xfrm>
          <a:prstGeom prst="rect">
            <a:avLst/>
          </a:prstGeom>
        </p:spPr>
        <p:txBody>
          <a:bodyPr anchor="b"/>
          <a:lstStyle>
            <a:lvl1pPr>
              <a:defRPr sz="1400">
                <a:solidFill>
                  <a:schemeClr val="bg2"/>
                </a:solidFill>
              </a:defRPr>
            </a:lvl1pPr>
          </a:lstStyle>
          <a:p>
            <a:endParaRPr lang="en-US" dirty="0"/>
          </a:p>
        </p:txBody>
      </p:sp>
      <p:sp>
        <p:nvSpPr>
          <p:cNvPr id="8" name="Slide Number Placeholder 5"/>
          <p:cNvSpPr>
            <a:spLocks noGrp="1"/>
          </p:cNvSpPr>
          <p:nvPr>
            <p:ph type="sldNum" sz="quarter" idx="4"/>
          </p:nvPr>
        </p:nvSpPr>
        <p:spPr>
          <a:xfrm>
            <a:off x="609600" y="6500063"/>
            <a:ext cx="1443872" cy="246150"/>
          </a:xfrm>
          <a:prstGeom prst="rect">
            <a:avLst/>
          </a:prstGeom>
        </p:spPr>
        <p:txBody>
          <a:bodyPr/>
          <a:lstStyle>
            <a:lvl1pPr algn="l">
              <a:defRPr sz="1400">
                <a:solidFill>
                  <a:srgbClr val="C0C1BF"/>
                </a:solidFill>
              </a:defRPr>
            </a:lvl1pPr>
          </a:lstStyle>
          <a:p>
            <a:fld id="{5B8F9106-B55C-A043-960B-74965AC497F8}" type="slidenum">
              <a:rPr lang="en-US" smtClean="0"/>
              <a:pPr/>
              <a:t>‹nr.›</a:t>
            </a:fld>
            <a:endParaRPr lang="en-US" dirty="0"/>
          </a:p>
        </p:txBody>
      </p:sp>
      <p:pic>
        <p:nvPicPr>
          <p:cNvPr id="6" name="Picture 5"/>
          <p:cNvPicPr>
            <a:picLocks noChangeAspect="1"/>
          </p:cNvPicPr>
          <p:nvPr userDrawn="1"/>
        </p:nvPicPr>
        <p:blipFill>
          <a:blip r:embed="rId15"/>
          <a:stretch>
            <a:fillRect/>
          </a:stretch>
        </p:blipFill>
        <p:spPr>
          <a:xfrm>
            <a:off x="4771018" y="6354763"/>
            <a:ext cx="3577837" cy="391450"/>
          </a:xfrm>
          <a:prstGeom prst="rect">
            <a:avLst/>
          </a:prstGeom>
        </p:spPr>
      </p:pic>
      <p:pic>
        <p:nvPicPr>
          <p:cNvPr id="10" name="Picture 9"/>
          <p:cNvPicPr>
            <a:picLocks noChangeAspect="1"/>
          </p:cNvPicPr>
          <p:nvPr userDrawn="1"/>
        </p:nvPicPr>
        <p:blipFill>
          <a:blip r:embed="rId16"/>
          <a:stretch>
            <a:fillRect/>
          </a:stretch>
        </p:blipFill>
        <p:spPr>
          <a:xfrm>
            <a:off x="8649754" y="6362701"/>
            <a:ext cx="3075625" cy="383513"/>
          </a:xfrm>
          <a:prstGeom prst="rect">
            <a:avLst/>
          </a:prstGeom>
        </p:spPr>
      </p:pic>
    </p:spTree>
    <p:extLst>
      <p:ext uri="{BB962C8B-B14F-4D97-AF65-F5344CB8AC3E}">
        <p14:creationId xmlns:p14="http://schemas.microsoft.com/office/powerpoint/2010/main" val="3510661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457200" rtl="0" eaLnBrk="1" latinLnBrk="0" hangingPunct="1">
        <a:spcBef>
          <a:spcPct val="0"/>
        </a:spcBef>
        <a:buNone/>
        <a:defRPr sz="3600" kern="1200" baseline="0">
          <a:solidFill>
            <a:schemeClr val="tx2"/>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411" y="228602"/>
            <a:ext cx="8878277" cy="37253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08413" y="1439334"/>
            <a:ext cx="11785601"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8412" y="5740400"/>
            <a:ext cx="2722357" cy="268818"/>
          </a:xfrm>
          <a:prstGeom prst="rect">
            <a:avLst/>
          </a:prstGeom>
        </p:spPr>
        <p:txBody>
          <a:bodyPr vert="horz" lIns="91440" tIns="45720" rIns="91440" bIns="45720" rtlCol="0" anchor="b"/>
          <a:lstStyle>
            <a:lvl1pPr algn="l">
              <a:defRPr sz="923">
                <a:solidFill>
                  <a:schemeClr val="accent5"/>
                </a:solidFill>
                <a:latin typeface="Arial" panose="020B0604020202020204" pitchFamily="34" charset="0"/>
                <a:cs typeface="Arial" panose="020B0604020202020204" pitchFamily="34" charset="0"/>
              </a:defRPr>
            </a:lvl1pPr>
          </a:lstStyle>
          <a:p>
            <a:fld id="{FF2F80CC-8F2E-4583-8949-DB4EDA1A5BF9}" type="datetime1">
              <a:rPr lang="en-US" smtClean="0">
                <a:solidFill>
                  <a:srgbClr val="4472C4"/>
                </a:solidFill>
              </a:rPr>
              <a:t>6/29/2021</a:t>
            </a:fld>
            <a:endParaRPr lang="en-GB" dirty="0">
              <a:solidFill>
                <a:srgbClr val="4472C4"/>
              </a:solidFill>
            </a:endParaRPr>
          </a:p>
        </p:txBody>
      </p:sp>
      <p:sp>
        <p:nvSpPr>
          <p:cNvPr id="5" name="Footer Placeholder 4"/>
          <p:cNvSpPr>
            <a:spLocks noGrp="1"/>
          </p:cNvSpPr>
          <p:nvPr>
            <p:ph type="ftr" sz="quarter" idx="3"/>
          </p:nvPr>
        </p:nvSpPr>
        <p:spPr>
          <a:xfrm>
            <a:off x="3892715" y="5740400"/>
            <a:ext cx="4114800" cy="268818"/>
          </a:xfrm>
          <a:prstGeom prst="rect">
            <a:avLst/>
          </a:prstGeom>
        </p:spPr>
        <p:txBody>
          <a:bodyPr vert="horz" lIns="91440" tIns="45720" rIns="91440" bIns="45720" rtlCol="0" anchor="b"/>
          <a:lstStyle>
            <a:lvl1pPr algn="ctr">
              <a:defRPr sz="923">
                <a:solidFill>
                  <a:schemeClr val="accent5"/>
                </a:solidFill>
                <a:latin typeface="Arial" panose="020B0604020202020204" pitchFamily="34" charset="0"/>
                <a:cs typeface="Arial" panose="020B0604020202020204" pitchFamily="34" charset="0"/>
              </a:defRPr>
            </a:lvl1pPr>
          </a:lstStyle>
          <a:p>
            <a:endParaRPr lang="en-GB" dirty="0">
              <a:solidFill>
                <a:srgbClr val="4472C4"/>
              </a:solidFill>
            </a:endParaRPr>
          </a:p>
        </p:txBody>
      </p:sp>
      <p:sp>
        <p:nvSpPr>
          <p:cNvPr id="6" name="Slide Number Placeholder 5"/>
          <p:cNvSpPr>
            <a:spLocks noGrp="1"/>
          </p:cNvSpPr>
          <p:nvPr>
            <p:ph type="sldNum" sz="quarter" idx="4"/>
          </p:nvPr>
        </p:nvSpPr>
        <p:spPr>
          <a:xfrm>
            <a:off x="9219549" y="5740400"/>
            <a:ext cx="2774463" cy="268818"/>
          </a:xfrm>
          <a:prstGeom prst="rect">
            <a:avLst/>
          </a:prstGeom>
        </p:spPr>
        <p:txBody>
          <a:bodyPr vert="horz" lIns="91440" tIns="45720" rIns="91440" bIns="45720" rtlCol="0" anchor="b"/>
          <a:lstStyle>
            <a:lvl1pPr algn="r">
              <a:defRPr sz="923">
                <a:solidFill>
                  <a:schemeClr val="accent5"/>
                </a:solidFill>
                <a:latin typeface="Arial" panose="020B0604020202020204" pitchFamily="34" charset="0"/>
                <a:cs typeface="Arial" panose="020B0604020202020204" pitchFamily="34" charset="0"/>
              </a:defRPr>
            </a:lvl1pPr>
          </a:lstStyle>
          <a:p>
            <a:fld id="{29F32DF0-F359-4D4D-B63F-6D9D34568DD5}" type="slidenum">
              <a:rPr lang="en-GB" smtClean="0">
                <a:solidFill>
                  <a:srgbClr val="4472C4"/>
                </a:solidFill>
              </a:rPr>
              <a:pPr/>
              <a:t>‹nr.›</a:t>
            </a:fld>
            <a:endParaRPr lang="en-GB" dirty="0">
              <a:solidFill>
                <a:srgbClr val="4472C4"/>
              </a:solidFill>
            </a:endParaRPr>
          </a:p>
        </p:txBody>
      </p:sp>
    </p:spTree>
    <p:extLst>
      <p:ext uri="{BB962C8B-B14F-4D97-AF65-F5344CB8AC3E}">
        <p14:creationId xmlns:p14="http://schemas.microsoft.com/office/powerpoint/2010/main" val="3491325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844083" rtl="0" eaLnBrk="1" latinLnBrk="0" hangingPunct="1">
        <a:lnSpc>
          <a:spcPct val="90000"/>
        </a:lnSpc>
        <a:spcBef>
          <a:spcPct val="0"/>
        </a:spcBef>
        <a:buNone/>
        <a:defRPr sz="1846"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lnSpc>
          <a:spcPct val="90000"/>
        </a:lnSpc>
        <a:spcBef>
          <a:spcPts val="923"/>
        </a:spcBef>
        <a:buClr>
          <a:schemeClr val="accent1">
            <a:lumMod val="75000"/>
          </a:schemeClr>
        </a:buClr>
        <a:buSzPct val="100000"/>
        <a:buFont typeface="Wingdings" panose="05000000000000000000" pitchFamily="2" charset="2"/>
        <a:buChar char="v"/>
        <a:defRPr sz="1292"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38572" indent="-316531" algn="l" defTabSz="844083" rtl="0" eaLnBrk="1" latinLnBrk="0" hangingPunct="1">
        <a:lnSpc>
          <a:spcPct val="90000"/>
        </a:lnSpc>
        <a:spcBef>
          <a:spcPts val="462"/>
        </a:spcBef>
        <a:buClr>
          <a:schemeClr val="accent1">
            <a:lumMod val="75000"/>
          </a:schemeClr>
        </a:buClr>
        <a:buSzPct val="100000"/>
        <a:buFont typeface="+mj-lt"/>
        <a:buAutoNum type="arabi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60614" indent="-316531" algn="l" defTabSz="844083" rtl="0" eaLnBrk="1" latinLnBrk="0" hangingPunct="1">
        <a:lnSpc>
          <a:spcPct val="90000"/>
        </a:lnSpc>
        <a:spcBef>
          <a:spcPts val="462"/>
        </a:spcBef>
        <a:buClr>
          <a:schemeClr val="accent1">
            <a:lumMod val="75000"/>
          </a:schemeClr>
        </a:buClr>
        <a:buSzPct val="100000"/>
        <a:buFont typeface="Arial" panose="020B0604020202020204" pitchFamily="34" charset="0"/>
        <a:buChar char="•"/>
        <a:defRPr sz="1292"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chemeClr val="accent1">
            <a:lumMod val="75000"/>
          </a:schemeClr>
        </a:buClr>
        <a:buSzPct val="100000"/>
        <a:buFont typeface="+mj-lt"/>
        <a:buAutoNum type="alphaL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chemeClr val="accent1">
            <a:lumMod val="75000"/>
          </a:schemeClr>
        </a:buClr>
        <a:buSzPct val="105000"/>
        <a:buFont typeface="Wingdings" panose="05000000000000000000" pitchFamily="2" charset="2"/>
        <a:buChar char="Ø"/>
        <a:defRPr sz="1292"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411" y="228602"/>
            <a:ext cx="8878277" cy="37253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08413" y="1439334"/>
            <a:ext cx="11785601"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8412" y="5740400"/>
            <a:ext cx="2722357" cy="268818"/>
          </a:xfrm>
          <a:prstGeom prst="rect">
            <a:avLst/>
          </a:prstGeom>
        </p:spPr>
        <p:txBody>
          <a:bodyPr vert="horz" lIns="91440" tIns="45720" rIns="91440" bIns="45720" rtlCol="0" anchor="b"/>
          <a:lstStyle>
            <a:lvl1pPr algn="l">
              <a:defRPr sz="923">
                <a:solidFill>
                  <a:schemeClr val="accent5"/>
                </a:solidFill>
                <a:latin typeface="Arial" panose="020B0604020202020204" pitchFamily="34" charset="0"/>
                <a:cs typeface="Arial" panose="020B0604020202020204" pitchFamily="34" charset="0"/>
              </a:defRPr>
            </a:lvl1pPr>
          </a:lstStyle>
          <a:p>
            <a:fld id="{71AAAA7A-E3FE-4354-AD3A-60FC91B12B8C}" type="datetime1">
              <a:rPr lang="en-US" smtClean="0"/>
              <a:t>6/29/2021</a:t>
            </a:fld>
            <a:endParaRPr lang="en-GB" dirty="0"/>
          </a:p>
        </p:txBody>
      </p:sp>
      <p:sp>
        <p:nvSpPr>
          <p:cNvPr id="5" name="Footer Placeholder 4"/>
          <p:cNvSpPr>
            <a:spLocks noGrp="1"/>
          </p:cNvSpPr>
          <p:nvPr>
            <p:ph type="ftr" sz="quarter" idx="3"/>
          </p:nvPr>
        </p:nvSpPr>
        <p:spPr>
          <a:xfrm>
            <a:off x="3892715" y="5740400"/>
            <a:ext cx="4114800" cy="268818"/>
          </a:xfrm>
          <a:prstGeom prst="rect">
            <a:avLst/>
          </a:prstGeom>
        </p:spPr>
        <p:txBody>
          <a:bodyPr vert="horz" lIns="91440" tIns="45720" rIns="91440" bIns="45720" rtlCol="0" anchor="b"/>
          <a:lstStyle>
            <a:lvl1pPr algn="ctr">
              <a:defRPr sz="923">
                <a:solidFill>
                  <a:schemeClr val="accent5"/>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9219549" y="5740400"/>
            <a:ext cx="2774463" cy="268818"/>
          </a:xfrm>
          <a:prstGeom prst="rect">
            <a:avLst/>
          </a:prstGeom>
        </p:spPr>
        <p:txBody>
          <a:bodyPr vert="horz" lIns="91440" tIns="45720" rIns="91440" bIns="45720" rtlCol="0" anchor="b"/>
          <a:lstStyle>
            <a:lvl1pPr algn="r">
              <a:defRPr sz="923">
                <a:solidFill>
                  <a:schemeClr val="accent5"/>
                </a:solidFill>
                <a:latin typeface="Arial" panose="020B0604020202020204" pitchFamily="34" charset="0"/>
                <a:cs typeface="Arial" panose="020B0604020202020204" pitchFamily="34" charset="0"/>
              </a:defRPr>
            </a:lvl1pPr>
          </a:lstStyle>
          <a:p>
            <a:fld id="{29F32DF0-F359-4D4D-B63F-6D9D34568DD5}" type="slidenum">
              <a:rPr lang="en-GB" smtClean="0"/>
              <a:pPr/>
              <a:t>‹nr.›</a:t>
            </a:fld>
            <a:endParaRPr lang="en-GB" dirty="0"/>
          </a:p>
        </p:txBody>
      </p:sp>
    </p:spTree>
    <p:extLst>
      <p:ext uri="{BB962C8B-B14F-4D97-AF65-F5344CB8AC3E}">
        <p14:creationId xmlns:p14="http://schemas.microsoft.com/office/powerpoint/2010/main" val="30212831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844083" rtl="0" eaLnBrk="1" latinLnBrk="0" hangingPunct="1">
        <a:lnSpc>
          <a:spcPct val="90000"/>
        </a:lnSpc>
        <a:spcBef>
          <a:spcPct val="0"/>
        </a:spcBef>
        <a:buNone/>
        <a:defRPr sz="1846"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lnSpc>
          <a:spcPct val="90000"/>
        </a:lnSpc>
        <a:spcBef>
          <a:spcPts val="923"/>
        </a:spcBef>
        <a:buClr>
          <a:schemeClr val="accent1">
            <a:lumMod val="75000"/>
          </a:schemeClr>
        </a:buClr>
        <a:buSzPct val="100000"/>
        <a:buFont typeface="Wingdings" panose="05000000000000000000" pitchFamily="2" charset="2"/>
        <a:buChar char="v"/>
        <a:defRPr sz="1292"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38572" indent="-316531" algn="l" defTabSz="844083" rtl="0" eaLnBrk="1" latinLnBrk="0" hangingPunct="1">
        <a:lnSpc>
          <a:spcPct val="90000"/>
        </a:lnSpc>
        <a:spcBef>
          <a:spcPts val="462"/>
        </a:spcBef>
        <a:buClr>
          <a:schemeClr val="accent1">
            <a:lumMod val="75000"/>
          </a:schemeClr>
        </a:buClr>
        <a:buSzPct val="100000"/>
        <a:buFont typeface="+mj-lt"/>
        <a:buAutoNum type="arabi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60614" indent="-316531" algn="l" defTabSz="844083" rtl="0" eaLnBrk="1" latinLnBrk="0" hangingPunct="1">
        <a:lnSpc>
          <a:spcPct val="90000"/>
        </a:lnSpc>
        <a:spcBef>
          <a:spcPts val="462"/>
        </a:spcBef>
        <a:buClr>
          <a:schemeClr val="accent1">
            <a:lumMod val="75000"/>
          </a:schemeClr>
        </a:buClr>
        <a:buSzPct val="100000"/>
        <a:buFont typeface="Arial" panose="020B0604020202020204" pitchFamily="34" charset="0"/>
        <a:buChar char="•"/>
        <a:defRPr sz="1292"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chemeClr val="accent1">
            <a:lumMod val="75000"/>
          </a:schemeClr>
        </a:buClr>
        <a:buSzPct val="100000"/>
        <a:buFont typeface="+mj-lt"/>
        <a:buAutoNum type="alphaL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chemeClr val="accent1">
            <a:lumMod val="75000"/>
          </a:schemeClr>
        </a:buClr>
        <a:buSzPct val="105000"/>
        <a:buFont typeface="Wingdings" panose="05000000000000000000" pitchFamily="2" charset="2"/>
        <a:buChar char="Ø"/>
        <a:defRPr sz="1292"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Science</a:t>
            </a:r>
            <a:r>
              <a:rPr lang="nl-NL" sz="3600" i="1" dirty="0">
                <a:solidFill>
                  <a:prstClr val="black">
                    <a:lumMod val="50000"/>
                  </a:prstClr>
                </a:solidFill>
                <a:latin typeface="Garamond" panose="02020404030301010803" pitchFamily="18" charset="0"/>
              </a:rPr>
              <a:t> Conference </a:t>
            </a:r>
            <a:r>
              <a:rPr lang="nl-NL" sz="3600" i="1" dirty="0" err="1">
                <a:solidFill>
                  <a:prstClr val="black">
                    <a:lumMod val="50000"/>
                  </a:prstClr>
                </a:solidFill>
                <a:latin typeface="Garamond" panose="02020404030301010803" pitchFamily="18" charset="0"/>
              </a:rPr>
              <a:t>the</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Plenary</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Session</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Models, Approaches &amp; Lessons for the Development of a Research Impact Agenda</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03274" y="4678426"/>
            <a:ext cx="7785451" cy="461665"/>
          </a:xfrm>
          <a:prstGeom prst="rect">
            <a:avLst/>
          </a:prstGeom>
          <a:noFill/>
        </p:spPr>
        <p:txBody>
          <a:bodyPr wrap="square" rtlCol="0">
            <a:spAutoFit/>
          </a:bodyPr>
          <a:lstStyle/>
          <a:p>
            <a:pPr lvl="0" algn="ctr"/>
            <a:r>
              <a:rPr lang="en-US" sz="2400" b="1" dirty="0">
                <a:solidFill>
                  <a:prstClr val="black"/>
                </a:solidFill>
                <a:latin typeface="Garamond" panose="02020404030301010803" pitchFamily="18" charset="0"/>
              </a:rPr>
              <a:t>24</a:t>
            </a:r>
            <a:r>
              <a:rPr lang="en-US" sz="2400" b="1" baseline="30000" dirty="0">
                <a:solidFill>
                  <a:prstClr val="black"/>
                </a:solidFill>
                <a:latin typeface="Garamond" panose="02020404030301010803" pitchFamily="18" charset="0"/>
              </a:rPr>
              <a:t>th </a:t>
            </a:r>
            <a:r>
              <a:rPr lang="en-US" sz="2400" b="1" dirty="0">
                <a:solidFill>
                  <a:prstClr val="black"/>
                </a:solidFill>
                <a:latin typeface="Garamond" panose="02020404030301010803" pitchFamily="18" charset="0"/>
              </a:rPr>
              <a:t>June,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ADFF"/>
        </a:solidFill>
        <a:effectLst/>
      </p:bgPr>
    </p:bg>
    <p:spTree>
      <p:nvGrpSpPr>
        <p:cNvPr id="1" name=""/>
        <p:cNvGrpSpPr/>
        <p:nvPr/>
      </p:nvGrpSpPr>
      <p:grpSpPr>
        <a:xfrm>
          <a:off x="0" y="0"/>
          <a:ext cx="0" cy="0"/>
          <a:chOff x="0" y="0"/>
          <a:chExt cx="0" cy="0"/>
        </a:xfrm>
      </p:grpSpPr>
      <p:sp>
        <p:nvSpPr>
          <p:cNvPr id="2" name="TextBox 2"/>
          <p:cNvSpPr txBox="1"/>
          <p:nvPr/>
        </p:nvSpPr>
        <p:spPr>
          <a:xfrm>
            <a:off x="291193" y="177800"/>
            <a:ext cx="4126053" cy="757130"/>
          </a:xfrm>
          <a:prstGeom prst="rect">
            <a:avLst/>
          </a:prstGeom>
        </p:spPr>
        <p:txBody>
          <a:bodyPr lIns="0" tIns="0" rIns="0" bIns="0" rtlCol="0" anchor="t">
            <a:spAutoFit/>
          </a:bodyPr>
          <a:lstStyle/>
          <a:p>
            <a:pPr defTabSz="304815">
              <a:lnSpc>
                <a:spcPts val="6253"/>
              </a:lnSpc>
              <a:spcBef>
                <a:spcPct val="0"/>
              </a:spcBef>
            </a:pPr>
            <a:r>
              <a:rPr lang="en-US" sz="4466" dirty="0">
                <a:solidFill>
                  <a:srgbClr val="171717"/>
                </a:solidFill>
                <a:latin typeface="Arimo"/>
                <a:ea typeface="Avenir Book" charset="0"/>
                <a:cs typeface="Avenir Book" charset="0"/>
              </a:rPr>
              <a:t>   Conclusion</a:t>
            </a:r>
          </a:p>
        </p:txBody>
      </p:sp>
      <p:grpSp>
        <p:nvGrpSpPr>
          <p:cNvPr id="3" name="Group 3"/>
          <p:cNvGrpSpPr/>
          <p:nvPr/>
        </p:nvGrpSpPr>
        <p:grpSpPr>
          <a:xfrm>
            <a:off x="291193" y="1092201"/>
            <a:ext cx="10269753" cy="4979285"/>
            <a:chOff x="0" y="0"/>
            <a:chExt cx="20539506" cy="9958571"/>
          </a:xfrm>
        </p:grpSpPr>
        <p:sp>
          <p:nvSpPr>
            <p:cNvPr id="4" name="TextBox 4"/>
            <p:cNvSpPr txBox="1"/>
            <p:nvPr/>
          </p:nvSpPr>
          <p:spPr>
            <a:xfrm>
              <a:off x="0" y="0"/>
              <a:ext cx="20539506" cy="9404757"/>
            </a:xfrm>
            <a:prstGeom prst="rect">
              <a:avLst/>
            </a:prstGeom>
          </p:spPr>
          <p:txBody>
            <a:bodyPr lIns="0" tIns="0" rIns="0" bIns="0" rtlCol="0" anchor="t">
              <a:spAutoFit/>
            </a:bodyPr>
            <a:lstStyle/>
            <a:p>
              <a:pPr marL="381019" indent="-381019" defTabSz="304815">
                <a:lnSpc>
                  <a:spcPts val="3113"/>
                </a:lnSpc>
                <a:buFont typeface="Wingdings" panose="05000000000000000000" pitchFamily="2" charset="2"/>
                <a:buChar char="v"/>
              </a:pPr>
              <a:r>
                <a:rPr lang="en-US" sz="2594" dirty="0">
                  <a:solidFill>
                    <a:srgbClr val="171717"/>
                  </a:solidFill>
                  <a:latin typeface="Arimo"/>
                  <a:ea typeface="Avenir Book" charset="0"/>
                  <a:cs typeface="Avenir Book" charset="0"/>
                </a:rPr>
                <a:t>High quality research, information and knowledge are crucial to better economic, environmental and social outcomes</a:t>
              </a:r>
              <a:br>
                <a:rPr lang="en-US" sz="2594" dirty="0">
                  <a:solidFill>
                    <a:srgbClr val="171717"/>
                  </a:solidFill>
                  <a:latin typeface="Arimo"/>
                  <a:ea typeface="Avenir Book" charset="0"/>
                  <a:cs typeface="Avenir Book" charset="0"/>
                </a:rPr>
              </a:br>
              <a:endParaRPr lang="en-US" sz="1067" dirty="0">
                <a:solidFill>
                  <a:srgbClr val="171717"/>
                </a:solidFill>
                <a:latin typeface="Arimo"/>
                <a:ea typeface="Avenir Book" charset="0"/>
                <a:cs typeface="Avenir Book" charset="0"/>
              </a:endParaRPr>
            </a:p>
            <a:p>
              <a:pPr marL="381019" indent="-381019" defTabSz="304815">
                <a:lnSpc>
                  <a:spcPts val="3113"/>
                </a:lnSpc>
                <a:buFont typeface="Wingdings" panose="05000000000000000000" pitchFamily="2" charset="2"/>
                <a:buChar char="v"/>
              </a:pPr>
              <a:r>
                <a:rPr lang="en-US" sz="2593" dirty="0">
                  <a:solidFill>
                    <a:srgbClr val="171717"/>
                  </a:solidFill>
                  <a:latin typeface="Arimo"/>
                  <a:ea typeface="Avenir Book" charset="0"/>
                  <a:cs typeface="Avenir Book" charset="0"/>
                </a:rPr>
                <a:t>Need a research sector that better reflects our wider communities </a:t>
              </a:r>
            </a:p>
            <a:p>
              <a:pPr defTabSz="304815">
                <a:lnSpc>
                  <a:spcPts val="3113"/>
                </a:lnSpc>
              </a:pPr>
              <a:endParaRPr lang="en-US" sz="2593" dirty="0">
                <a:solidFill>
                  <a:srgbClr val="171717"/>
                </a:solidFill>
                <a:latin typeface="Arimo"/>
                <a:ea typeface="Avenir Book" charset="0"/>
                <a:cs typeface="Avenir Book" charset="0"/>
              </a:endParaRPr>
            </a:p>
            <a:p>
              <a:pPr marL="381019" indent="-381019" defTabSz="304815">
                <a:lnSpc>
                  <a:spcPts val="3113"/>
                </a:lnSpc>
                <a:buFont typeface="Wingdings" panose="05000000000000000000" pitchFamily="2" charset="2"/>
                <a:buChar char="v"/>
              </a:pPr>
              <a:r>
                <a:rPr lang="en-US" sz="2593" dirty="0">
                  <a:solidFill>
                    <a:srgbClr val="171717"/>
                  </a:solidFill>
                  <a:latin typeface="Arimo"/>
                  <a:ea typeface="Avenir Book" charset="0"/>
                  <a:cs typeface="Avenir Book" charset="0"/>
                </a:rPr>
                <a:t>Will require us to rethink excellence and foster new relationships </a:t>
              </a:r>
            </a:p>
            <a:p>
              <a:pPr defTabSz="304815">
                <a:lnSpc>
                  <a:spcPts val="3113"/>
                </a:lnSpc>
              </a:pPr>
              <a:endParaRPr lang="en-US" sz="2593" dirty="0">
                <a:solidFill>
                  <a:srgbClr val="171717"/>
                </a:solidFill>
                <a:latin typeface="Arimo"/>
                <a:ea typeface="Avenir Book" charset="0"/>
                <a:cs typeface="Avenir Book" charset="0"/>
              </a:endParaRPr>
            </a:p>
            <a:p>
              <a:pPr marL="381019" indent="-381019" defTabSz="304815">
                <a:lnSpc>
                  <a:spcPts val="3113"/>
                </a:lnSpc>
                <a:buFont typeface="Wingdings" panose="05000000000000000000" pitchFamily="2" charset="2"/>
                <a:buChar char="v"/>
              </a:pPr>
              <a:r>
                <a:rPr lang="en-US" sz="2593" dirty="0">
                  <a:solidFill>
                    <a:srgbClr val="171717"/>
                  </a:solidFill>
                  <a:latin typeface="Arimo"/>
                  <a:ea typeface="Avenir Book" charset="0"/>
                  <a:cs typeface="Avenir Book" charset="0"/>
                </a:rPr>
                <a:t>Interdisciplinary and epistemological diversity are increasingly important in this changing research landscape </a:t>
              </a:r>
            </a:p>
            <a:p>
              <a:pPr defTabSz="304815">
                <a:lnSpc>
                  <a:spcPts val="3113"/>
                </a:lnSpc>
              </a:pPr>
              <a:endParaRPr lang="en-US" sz="2593" dirty="0">
                <a:solidFill>
                  <a:srgbClr val="171717"/>
                </a:solidFill>
                <a:latin typeface="Arimo"/>
                <a:ea typeface="Avenir Book" charset="0"/>
                <a:cs typeface="Avenir Book" charset="0"/>
              </a:endParaRPr>
            </a:p>
            <a:p>
              <a:pPr marL="381019" indent="-381019" defTabSz="304815">
                <a:lnSpc>
                  <a:spcPts val="3113"/>
                </a:lnSpc>
                <a:buFont typeface="Wingdings" panose="05000000000000000000" pitchFamily="2" charset="2"/>
                <a:buChar char="v"/>
              </a:pPr>
              <a:r>
                <a:rPr lang="en-US" sz="2593" dirty="0">
                  <a:solidFill>
                    <a:srgbClr val="171717"/>
                  </a:solidFill>
                  <a:latin typeface="Arimo"/>
                  <a:ea typeface="Avenir Book" charset="0"/>
                  <a:cs typeface="Avenir Book" charset="0"/>
                </a:rPr>
                <a:t>Aim is a more just environmental, economic and social future</a:t>
              </a:r>
            </a:p>
            <a:p>
              <a:pPr defTabSz="304815">
                <a:lnSpc>
                  <a:spcPts val="3113"/>
                </a:lnSpc>
              </a:pPr>
              <a:endParaRPr lang="en-US" sz="1060" dirty="0">
                <a:solidFill>
                  <a:srgbClr val="171717"/>
                </a:solidFill>
                <a:latin typeface="Raleway"/>
              </a:endParaRPr>
            </a:p>
          </p:txBody>
        </p:sp>
        <p:sp>
          <p:nvSpPr>
            <p:cNvPr id="5" name="TextBox 5"/>
            <p:cNvSpPr txBox="1"/>
            <p:nvPr/>
          </p:nvSpPr>
          <p:spPr>
            <a:xfrm>
              <a:off x="0" y="9599499"/>
              <a:ext cx="20539506" cy="359072"/>
            </a:xfrm>
            <a:prstGeom prst="rect">
              <a:avLst/>
            </a:prstGeom>
          </p:spPr>
          <p:txBody>
            <a:bodyPr lIns="0" tIns="0" rIns="0" bIns="0" rtlCol="0" anchor="t">
              <a:spAutoFit/>
            </a:bodyPr>
            <a:lstStyle/>
            <a:p>
              <a:pPr defTabSz="304815">
                <a:lnSpc>
                  <a:spcPts val="1362"/>
                </a:lnSpc>
                <a:spcBef>
                  <a:spcPct val="0"/>
                </a:spcBef>
              </a:pPr>
              <a:endParaRPr sz="1200" dirty="0">
                <a:solidFill>
                  <a:prstClr val="black"/>
                </a:solidFill>
                <a:latin typeface="Impact" panose="020B0806030902050204"/>
              </a:endParaRPr>
            </a:p>
          </p:txBody>
        </p:sp>
      </p:grpSp>
      <p:sp>
        <p:nvSpPr>
          <p:cNvPr id="6" name="AutoShape 6"/>
          <p:cNvSpPr/>
          <p:nvPr/>
        </p:nvSpPr>
        <p:spPr>
          <a:xfrm>
            <a:off x="685800" y="6165850"/>
            <a:ext cx="10820400" cy="6350"/>
          </a:xfrm>
          <a:prstGeom prst="rect">
            <a:avLst/>
          </a:prstGeom>
          <a:solidFill>
            <a:srgbClr val="171717"/>
          </a:solidFill>
        </p:spPr>
      </p:sp>
      <p:sp>
        <p:nvSpPr>
          <p:cNvPr id="7" name="TextBox 7"/>
          <p:cNvSpPr txBox="1"/>
          <p:nvPr/>
        </p:nvSpPr>
        <p:spPr>
          <a:xfrm>
            <a:off x="7480571" y="6291854"/>
            <a:ext cx="4031979" cy="253852"/>
          </a:xfrm>
          <a:prstGeom prst="rect">
            <a:avLst/>
          </a:prstGeom>
        </p:spPr>
        <p:txBody>
          <a:bodyPr lIns="0" tIns="0" rIns="0" bIns="0" rtlCol="0" anchor="t">
            <a:spAutoFit/>
          </a:bodyPr>
          <a:lstStyle/>
          <a:p>
            <a:pPr algn="r" defTabSz="304815">
              <a:lnSpc>
                <a:spcPts val="2146"/>
              </a:lnSpc>
              <a:spcBef>
                <a:spcPct val="0"/>
              </a:spcBef>
            </a:pPr>
            <a:r>
              <a:rPr lang="en-US" sz="1533" dirty="0">
                <a:solidFill>
                  <a:srgbClr val="171717"/>
                </a:solidFill>
                <a:latin typeface="Arimo"/>
                <a:ea typeface="Avenir Book" charset="0"/>
                <a:cs typeface="Avenir Book" charset="0"/>
              </a:rPr>
              <a:t>Impact of science </a:t>
            </a:r>
          </a:p>
        </p:txBody>
      </p:sp>
      <p:pic>
        <p:nvPicPr>
          <p:cNvPr id="8" name="Picture 7" descr="Logo&#10;&#10;Description automatically generated">
            <a:extLst>
              <a:ext uri="{FF2B5EF4-FFF2-40B4-BE49-F238E27FC236}">
                <a16:creationId xmlns:a16="http://schemas.microsoft.com/office/drawing/2014/main" id="{0B1E5717-9173-4645-A1A4-3A29659E0F3D}"/>
              </a:ext>
            </a:extLst>
          </p:cNvPr>
          <p:cNvPicPr>
            <a:picLocks noChangeAspect="1"/>
          </p:cNvPicPr>
          <p:nvPr/>
        </p:nvPicPr>
        <p:blipFill>
          <a:blip r:embed="rId2"/>
          <a:stretch>
            <a:fillRect/>
          </a:stretch>
        </p:blipFill>
        <p:spPr>
          <a:xfrm>
            <a:off x="10109200" y="4343400"/>
            <a:ext cx="1602792" cy="1262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endParaRPr lang="nl-NL" sz="3600" dirty="0">
              <a:latin typeface="Garamond" panose="02020404030301010803" pitchFamily="18" charset="0"/>
            </a:endParaRPr>
          </a:p>
          <a:p>
            <a:pPr algn="ctr">
              <a:spcAft>
                <a:spcPts val="1800"/>
              </a:spcAft>
            </a:pPr>
            <a:r>
              <a:rPr lang="nl-NL" sz="2900" b="1" dirty="0">
                <a:solidFill>
                  <a:srgbClr val="820000"/>
                </a:solidFill>
                <a:latin typeface="Garamond" panose="02020404030301010803" pitchFamily="18" charset="0"/>
              </a:rPr>
              <a:t>Johann </a:t>
            </a:r>
            <a:r>
              <a:rPr lang="nl-NL" sz="2900" b="1" dirty="0" err="1">
                <a:solidFill>
                  <a:srgbClr val="820000"/>
                </a:solidFill>
                <a:latin typeface="Garamond" panose="02020404030301010803" pitchFamily="18" charset="0"/>
              </a:rPr>
              <a:t>Mouton</a:t>
            </a:r>
            <a:r>
              <a:rPr lang="nl-NL" sz="2900" b="1" dirty="0">
                <a:solidFill>
                  <a:srgbClr val="820000"/>
                </a:solidFill>
                <a:latin typeface="Garamond" panose="02020404030301010803" pitchFamily="18" charset="0"/>
              </a:rPr>
              <a:t>  </a:t>
            </a:r>
          </a:p>
          <a:p>
            <a:pPr algn="ctr">
              <a:lnSpc>
                <a:spcPct val="134000"/>
              </a:lnSpc>
              <a:spcAft>
                <a:spcPts val="600"/>
              </a:spcAft>
            </a:pPr>
            <a:r>
              <a:rPr lang="en-AU" sz="2500" i="1" dirty="0">
                <a:latin typeface="Garamond" panose="02020404030301010803" pitchFamily="18" charset="0"/>
              </a:rPr>
              <a:t>Director of the DST-NRF Centre of Excellence in STI Policy, CREST, </a:t>
            </a:r>
          </a:p>
          <a:p>
            <a:pPr algn="ctr">
              <a:lnSpc>
                <a:spcPct val="134000"/>
              </a:lnSpc>
              <a:spcAft>
                <a:spcPts val="600"/>
              </a:spcAft>
            </a:pPr>
            <a:r>
              <a:rPr lang="en-AU" sz="2500" i="1" dirty="0">
                <a:latin typeface="Garamond" panose="02020404030301010803" pitchFamily="18" charset="0"/>
              </a:rPr>
              <a:t>Stellenbosch University, South Africa </a:t>
            </a:r>
          </a:p>
          <a:p>
            <a:pPr algn="ctr">
              <a:lnSpc>
                <a:spcPct val="134000"/>
              </a:lnSpc>
              <a:spcAft>
                <a:spcPts val="600"/>
              </a:spcAft>
            </a:pPr>
            <a:endParaRPr lang="en-AU" sz="2500" i="1" dirty="0">
              <a:latin typeface="Garamond" panose="02020404030301010803" pitchFamily="18" charset="0"/>
            </a:endParaRP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51404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A M&amp;E Framework for the SA STI system</a:t>
            </a:r>
          </a:p>
        </p:txBody>
      </p:sp>
      <p:sp>
        <p:nvSpPr>
          <p:cNvPr id="3" name="Subtitle 2"/>
          <p:cNvSpPr>
            <a:spLocks noGrp="1"/>
          </p:cNvSpPr>
          <p:nvPr>
            <p:ph type="subTitle" idx="1"/>
          </p:nvPr>
        </p:nvSpPr>
        <p:spPr/>
        <p:txBody>
          <a:bodyPr>
            <a:normAutofit fontScale="92500" lnSpcReduction="10000"/>
          </a:bodyPr>
          <a:lstStyle/>
          <a:p>
            <a:r>
              <a:rPr lang="en-ZA" dirty="0"/>
              <a:t>Johann Mouton</a:t>
            </a:r>
          </a:p>
          <a:p>
            <a:r>
              <a:rPr lang="en-ZA" dirty="0"/>
              <a:t>AESIS Conference</a:t>
            </a:r>
          </a:p>
          <a:p>
            <a:r>
              <a:rPr lang="en-ZA" dirty="0"/>
              <a:t>24 June 2021</a:t>
            </a:r>
          </a:p>
        </p:txBody>
      </p:sp>
    </p:spTree>
    <p:extLst>
      <p:ext uri="{BB962C8B-B14F-4D97-AF65-F5344CB8AC3E}">
        <p14:creationId xmlns:p14="http://schemas.microsoft.com/office/powerpoint/2010/main" val="284093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Background</a:t>
            </a:r>
          </a:p>
        </p:txBody>
      </p:sp>
      <p:sp>
        <p:nvSpPr>
          <p:cNvPr id="3" name="Content Placeholder 2"/>
          <p:cNvSpPr>
            <a:spLocks noGrp="1"/>
          </p:cNvSpPr>
          <p:nvPr>
            <p:ph idx="1"/>
          </p:nvPr>
        </p:nvSpPr>
        <p:spPr>
          <a:xfrm>
            <a:off x="1981200" y="1600201"/>
            <a:ext cx="8229600" cy="4380185"/>
          </a:xfrm>
        </p:spPr>
        <p:txBody>
          <a:bodyPr>
            <a:noAutofit/>
          </a:bodyPr>
          <a:lstStyle/>
          <a:p>
            <a:r>
              <a:rPr lang="en-ZA" sz="2000" dirty="0"/>
              <a:t>There is currently no integrated or </a:t>
            </a:r>
            <a:r>
              <a:rPr lang="en-ZA" sz="2000"/>
              <a:t>co-ordinated Framework for </a:t>
            </a:r>
            <a:r>
              <a:rPr lang="en-ZA" sz="2000" dirty="0"/>
              <a:t>the monitoring and evaluation of the performance of </a:t>
            </a:r>
            <a:r>
              <a:rPr lang="en-ZA" sz="2000"/>
              <a:t>the SA  STI system.  Instead, we </a:t>
            </a:r>
            <a:r>
              <a:rPr lang="en-ZA" sz="2000" dirty="0"/>
              <a:t>have very disparate M&amp;E elements across the system that have developed (mostly in isolation) from each other over the past two decades and do not speak to each other. Over the past twenty years more than 100 national, sectoral and programmatic STI evaluations and reviews have been conducted in SA, but again without any co-ordination and certainly with no accumulative learning.</a:t>
            </a:r>
          </a:p>
          <a:p>
            <a:r>
              <a:rPr lang="en-ZA" sz="2000" dirty="0"/>
              <a:t>In this presentation </a:t>
            </a:r>
            <a:r>
              <a:rPr lang="en-ZA" sz="2000"/>
              <a:t>I present </a:t>
            </a:r>
            <a:r>
              <a:rPr lang="en-ZA" sz="2000" dirty="0"/>
              <a:t>the outline of an integrated M&amp;E Framework for the SA STI system based mainly on a study that the DST-NRF Centre of Excellence in Scientometrics and STI Policy undertook under commission by </a:t>
            </a:r>
            <a:r>
              <a:rPr lang="en-ZA" sz="2000"/>
              <a:t>NACI in </a:t>
            </a:r>
            <a:r>
              <a:rPr lang="en-ZA" sz="2000" dirty="0"/>
              <a:t>2019.  The full </a:t>
            </a:r>
            <a:r>
              <a:rPr lang="en-ZA" sz="2000"/>
              <a:t>report of </a:t>
            </a:r>
            <a:r>
              <a:rPr lang="en-ZA" sz="2000" dirty="0"/>
              <a:t>this study is now available on the NACI website.</a:t>
            </a:r>
          </a:p>
        </p:txBody>
      </p:sp>
    </p:spTree>
    <p:extLst>
      <p:ext uri="{BB962C8B-B14F-4D97-AF65-F5344CB8AC3E}">
        <p14:creationId xmlns:p14="http://schemas.microsoft.com/office/powerpoint/2010/main" val="29913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Four </a:t>
            </a:r>
            <a:r>
              <a:rPr lang="en-ZA"/>
              <a:t>key premises</a:t>
            </a:r>
            <a:endParaRPr lang="en-ZA" dirty="0"/>
          </a:p>
        </p:txBody>
      </p:sp>
      <p:sp>
        <p:nvSpPr>
          <p:cNvPr id="3" name="Content Placeholder 2"/>
          <p:cNvSpPr>
            <a:spLocks noGrp="1"/>
          </p:cNvSpPr>
          <p:nvPr>
            <p:ph idx="1"/>
          </p:nvPr>
        </p:nvSpPr>
        <p:spPr/>
        <p:txBody>
          <a:bodyPr>
            <a:normAutofit/>
          </a:bodyPr>
          <a:lstStyle/>
          <a:p>
            <a:r>
              <a:rPr lang="en-ZA" sz="2200" dirty="0"/>
              <a:t>Understand the differences between ‘monitoring’ and ‘evaluation’ questions.</a:t>
            </a:r>
          </a:p>
          <a:p>
            <a:r>
              <a:rPr lang="en-ZA" sz="2200" dirty="0"/>
              <a:t>Understand the layered nature of the STI system and the need to differentiate between levels of monitoring and evaluation.</a:t>
            </a:r>
          </a:p>
          <a:p>
            <a:r>
              <a:rPr lang="en-ZA" sz="2200" dirty="0"/>
              <a:t>Understand the strengths and weaknesses of different M&amp;E methodologies and how to optimally integrate qualitative (peer review) and indicator-based approaches in one framework.</a:t>
            </a:r>
          </a:p>
          <a:p>
            <a:r>
              <a:rPr lang="en-ZA" sz="2200" dirty="0"/>
              <a:t>Incorporate lessons learnt from 60 years of programme evaluation studies and specifically where and how to apply the logic of interventions and the value of theory-based approaches to evaluations.</a:t>
            </a:r>
          </a:p>
          <a:p>
            <a:endParaRPr lang="en-ZA" sz="2200" dirty="0"/>
          </a:p>
        </p:txBody>
      </p:sp>
    </p:spTree>
    <p:extLst>
      <p:ext uri="{BB962C8B-B14F-4D97-AF65-F5344CB8AC3E}">
        <p14:creationId xmlns:p14="http://schemas.microsoft.com/office/powerpoint/2010/main" val="342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Monitoring and evaluation</a:t>
            </a:r>
          </a:p>
        </p:txBody>
      </p:sp>
      <p:sp>
        <p:nvSpPr>
          <p:cNvPr id="3" name="Content Placeholder 2"/>
          <p:cNvSpPr>
            <a:spLocks noGrp="1"/>
          </p:cNvSpPr>
          <p:nvPr>
            <p:ph idx="1"/>
          </p:nvPr>
        </p:nvSpPr>
        <p:spPr>
          <a:xfrm>
            <a:off x="1981200" y="1600201"/>
            <a:ext cx="8229600" cy="4527330"/>
          </a:xfrm>
        </p:spPr>
        <p:txBody>
          <a:bodyPr>
            <a:normAutofit lnSpcReduction="10000"/>
          </a:bodyPr>
          <a:lstStyle/>
          <a:p>
            <a:pPr marL="0" indent="0">
              <a:buNone/>
            </a:pPr>
            <a:r>
              <a:rPr lang="en-ZA" sz="2000" b="1" dirty="0"/>
              <a:t>Monitoring</a:t>
            </a:r>
            <a:r>
              <a:rPr lang="en-ZA" sz="2000" dirty="0"/>
              <a:t> is defined as the consistent and regular measurement of key dimensions of the STI system (primarily at the systems and sectoral levels) through the use of appropriate and standardized input, process, output and impact indicators.  In a well-defined monitoring framework, and depending on the availability of data, this allows for </a:t>
            </a:r>
            <a:r>
              <a:rPr lang="en-ZA" sz="2000"/>
              <a:t>both domestic </a:t>
            </a:r>
            <a:r>
              <a:rPr lang="en-ZA" sz="2000" dirty="0"/>
              <a:t>and international benchmarking of the SA STI system.</a:t>
            </a:r>
          </a:p>
          <a:p>
            <a:pPr marL="0" indent="0">
              <a:buNone/>
            </a:pPr>
            <a:endParaRPr lang="en-ZA" sz="2000" b="1"/>
          </a:p>
          <a:p>
            <a:pPr marL="0" indent="0">
              <a:buNone/>
            </a:pPr>
            <a:r>
              <a:rPr lang="en-ZA" sz="2000" b="1"/>
              <a:t>Evaluation</a:t>
            </a:r>
            <a:r>
              <a:rPr lang="en-ZA" sz="2000"/>
              <a:t> </a:t>
            </a:r>
            <a:r>
              <a:rPr lang="en-ZA" sz="2000" dirty="0"/>
              <a:t>is defined as the rigorous assessment of the key outcomes and impact of different lower-level objects in the STI system (especially intervention and research strategies and programmes), in terms of appropriate evaluation criteria (effectiveness, relevance, efficiency, scientific and societal impact and transformative contribution</a:t>
            </a:r>
            <a:r>
              <a:rPr lang="en-ZA" sz="2000"/>
              <a:t>).  Evaluations typically address how and why questions and are </a:t>
            </a:r>
            <a:r>
              <a:rPr lang="en-ZA" sz="2000" dirty="0"/>
              <a:t>undertaken to coincide with major strategic planning decisions (to inform resource allocation priorities) as well as meeting the demands of accountability and learning.</a:t>
            </a:r>
          </a:p>
        </p:txBody>
      </p:sp>
    </p:spTree>
    <p:extLst>
      <p:ext uri="{BB962C8B-B14F-4D97-AF65-F5344CB8AC3E}">
        <p14:creationId xmlns:p14="http://schemas.microsoft.com/office/powerpoint/2010/main" val="307991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Level of M&amp;E and appropriate methodologies</a:t>
            </a:r>
          </a:p>
        </p:txBody>
      </p:sp>
      <p:sp>
        <p:nvSpPr>
          <p:cNvPr id="4" name="TextBox 3"/>
          <p:cNvSpPr txBox="1"/>
          <p:nvPr/>
        </p:nvSpPr>
        <p:spPr>
          <a:xfrm>
            <a:off x="2144111" y="1975946"/>
            <a:ext cx="307953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dirty="0">
                <a:solidFill>
                  <a:prstClr val="black"/>
                </a:solidFill>
                <a:latin typeface="Gill Sans MT"/>
              </a:rPr>
              <a:t>(National) STI system (and sectors)</a:t>
            </a:r>
          </a:p>
        </p:txBody>
      </p:sp>
      <p:sp>
        <p:nvSpPr>
          <p:cNvPr id="5" name="TextBox 4"/>
          <p:cNvSpPr txBox="1"/>
          <p:nvPr/>
        </p:nvSpPr>
        <p:spPr>
          <a:xfrm>
            <a:off x="2144111" y="2989352"/>
            <a:ext cx="307953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dirty="0">
                <a:solidFill>
                  <a:prstClr val="black"/>
                </a:solidFill>
                <a:latin typeface="Gill Sans MT"/>
              </a:rPr>
              <a:t>STI institutions (research and innovation institutions)</a:t>
            </a:r>
          </a:p>
        </p:txBody>
      </p:sp>
      <p:sp>
        <p:nvSpPr>
          <p:cNvPr id="6" name="TextBox 5"/>
          <p:cNvSpPr txBox="1"/>
          <p:nvPr/>
        </p:nvSpPr>
        <p:spPr>
          <a:xfrm>
            <a:off x="2144110" y="4002757"/>
            <a:ext cx="307953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dirty="0">
                <a:solidFill>
                  <a:prstClr val="black"/>
                </a:solidFill>
                <a:latin typeface="Gill Sans MT"/>
              </a:rPr>
              <a:t>STI relevant intervention programmes (funding/ capacity-building)</a:t>
            </a:r>
          </a:p>
        </p:txBody>
      </p:sp>
      <p:sp>
        <p:nvSpPr>
          <p:cNvPr id="7" name="TextBox 6"/>
          <p:cNvSpPr txBox="1"/>
          <p:nvPr/>
        </p:nvSpPr>
        <p:spPr>
          <a:xfrm>
            <a:off x="2144111" y="5293162"/>
            <a:ext cx="307953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dirty="0">
                <a:solidFill>
                  <a:prstClr val="black"/>
                </a:solidFill>
                <a:latin typeface="Gill Sans MT"/>
              </a:rPr>
              <a:t>Research (programmes and projects)</a:t>
            </a:r>
          </a:p>
        </p:txBody>
      </p:sp>
      <p:sp>
        <p:nvSpPr>
          <p:cNvPr id="8" name="TextBox 7"/>
          <p:cNvSpPr txBox="1"/>
          <p:nvPr/>
        </p:nvSpPr>
        <p:spPr>
          <a:xfrm>
            <a:off x="6174828" y="2160611"/>
            <a:ext cx="351571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a:r>
              <a:rPr lang="en-ZA" dirty="0">
                <a:solidFill>
                  <a:prstClr val="black"/>
                </a:solidFill>
                <a:latin typeface="Gill Sans MT"/>
              </a:rPr>
              <a:t>Predominantly indicator-based approaches (supported by peer-review mechanisms)</a:t>
            </a:r>
          </a:p>
        </p:txBody>
      </p:sp>
      <p:sp>
        <p:nvSpPr>
          <p:cNvPr id="9" name="TextBox 8"/>
          <p:cNvSpPr txBox="1"/>
          <p:nvPr/>
        </p:nvSpPr>
        <p:spPr>
          <a:xfrm>
            <a:off x="6174827" y="3402593"/>
            <a:ext cx="3515711"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a:r>
              <a:rPr lang="en-ZA" dirty="0">
                <a:solidFill>
                  <a:prstClr val="black"/>
                </a:solidFill>
                <a:latin typeface="Gill Sans MT"/>
              </a:rPr>
              <a:t>Application of both customized programme-level indicators (LM) and more qualitative survey and peer review methods</a:t>
            </a:r>
          </a:p>
        </p:txBody>
      </p:sp>
      <p:sp>
        <p:nvSpPr>
          <p:cNvPr id="10" name="TextBox 9"/>
          <p:cNvSpPr txBox="1"/>
          <p:nvPr/>
        </p:nvSpPr>
        <p:spPr>
          <a:xfrm>
            <a:off x="6174826" y="5041776"/>
            <a:ext cx="3515711"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a:r>
              <a:rPr lang="en-ZA" dirty="0">
                <a:solidFill>
                  <a:prstClr val="black"/>
                </a:solidFill>
                <a:latin typeface="Gill Sans MT"/>
              </a:rPr>
              <a:t>Theory-based evaluation approaches with mixed-methods designs (interviews, case studies, causal pathway analyses)</a:t>
            </a:r>
          </a:p>
        </p:txBody>
      </p:sp>
      <p:cxnSp>
        <p:nvCxnSpPr>
          <p:cNvPr id="12" name="Straight Arrow Connector 11"/>
          <p:cNvCxnSpPr>
            <a:stCxn id="8" idx="1"/>
            <a:endCxn id="4" idx="3"/>
          </p:cNvCxnSpPr>
          <p:nvPr/>
        </p:nvCxnSpPr>
        <p:spPr>
          <a:xfrm flipH="1" flipV="1">
            <a:off x="5223641" y="2299112"/>
            <a:ext cx="951186" cy="3231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a:stCxn id="8" idx="1"/>
            <a:endCxn id="5" idx="3"/>
          </p:cNvCxnSpPr>
          <p:nvPr/>
        </p:nvCxnSpPr>
        <p:spPr>
          <a:xfrm flipH="1">
            <a:off x="5223641" y="2622277"/>
            <a:ext cx="951186" cy="6902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flipH="1" flipV="1">
            <a:off x="5223642" y="3292377"/>
            <a:ext cx="951187" cy="710380"/>
          </a:xfrm>
          <a:prstGeom prst="straightConnector1">
            <a:avLst/>
          </a:prstGeom>
          <a:ln w="254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a:endCxn id="6" idx="3"/>
          </p:cNvCxnSpPr>
          <p:nvPr/>
        </p:nvCxnSpPr>
        <p:spPr>
          <a:xfrm flipH="1">
            <a:off x="5223640" y="4001516"/>
            <a:ext cx="872360" cy="4629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a:stCxn id="10" idx="1"/>
          </p:cNvCxnSpPr>
          <p:nvPr/>
        </p:nvCxnSpPr>
        <p:spPr>
          <a:xfrm flipH="1" flipV="1">
            <a:off x="5223641" y="5633084"/>
            <a:ext cx="951184" cy="88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5246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Monitoring:  A SA STI scoreboard</a:t>
            </a:r>
          </a:p>
        </p:txBody>
      </p:sp>
      <p:sp>
        <p:nvSpPr>
          <p:cNvPr id="3" name="Text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03355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An analytical framework for a STI scoreboard</a:t>
            </a:r>
          </a:p>
        </p:txBody>
      </p:sp>
      <p:sp>
        <p:nvSpPr>
          <p:cNvPr id="3" name="Content Placeholder 2"/>
          <p:cNvSpPr>
            <a:spLocks noGrp="1"/>
          </p:cNvSpPr>
          <p:nvPr>
            <p:ph idx="1"/>
          </p:nvPr>
        </p:nvSpPr>
        <p:spPr>
          <a:xfrm>
            <a:off x="1634170" y="1600201"/>
            <a:ext cx="9033831" cy="4832130"/>
          </a:xfrm>
        </p:spPr>
        <p:txBody>
          <a:bodyPr>
            <a:noAutofit/>
          </a:bodyPr>
          <a:lstStyle/>
          <a:p>
            <a:pPr marL="0" indent="0">
              <a:buNone/>
            </a:pPr>
            <a:r>
              <a:rPr lang="en-ZA" sz="1800" dirty="0"/>
              <a:t>The analytical framework that underpins the scoreboard distinguishes between the following four ‘main system-level dimensions:</a:t>
            </a:r>
          </a:p>
          <a:p>
            <a:pPr lvl="0"/>
            <a:r>
              <a:rPr lang="en-ZA" sz="1800" dirty="0"/>
              <a:t>Inputs and enablers (tangible investments, human capabilities and infrastructures);</a:t>
            </a:r>
          </a:p>
          <a:p>
            <a:pPr lvl="0"/>
            <a:r>
              <a:rPr lang="en-ZA" sz="1800" dirty="0"/>
              <a:t>Flows and linkages (collaborations, networks and connectivity);</a:t>
            </a:r>
          </a:p>
          <a:p>
            <a:pPr lvl="0"/>
            <a:r>
              <a:rPr lang="en-ZA" sz="1800" dirty="0"/>
              <a:t>Outputs (tangible scientific, technological and innovation products);</a:t>
            </a:r>
          </a:p>
          <a:p>
            <a:pPr lvl="0"/>
            <a:r>
              <a:rPr lang="en-ZA" sz="1800" dirty="0"/>
              <a:t>Outcomes and impacts (socio-economic and developmental outcomes and benefits).</a:t>
            </a:r>
          </a:p>
          <a:p>
            <a:pPr marL="0" indent="0">
              <a:buNone/>
            </a:pPr>
            <a:endParaRPr lang="en-ZA" sz="1800" dirty="0"/>
          </a:p>
          <a:p>
            <a:pPr marL="0" indent="0">
              <a:buNone/>
            </a:pPr>
            <a:r>
              <a:rPr lang="en-ZA" sz="1800" dirty="0"/>
              <a:t>The framework in  the table below ‘cross-tabulates</a:t>
            </a:r>
            <a:r>
              <a:rPr lang="en-ZA" sz="1800"/>
              <a:t>’ these dimensions with four </a:t>
            </a:r>
            <a:r>
              <a:rPr lang="en-ZA" sz="1800" dirty="0"/>
              <a:t>levels of increasing disaggregation:</a:t>
            </a:r>
          </a:p>
          <a:p>
            <a:pPr lvl="0"/>
            <a:r>
              <a:rPr lang="en-ZA" sz="1800" dirty="0"/>
              <a:t>Level 1 (Main dimension)</a:t>
            </a:r>
          </a:p>
          <a:p>
            <a:pPr lvl="0"/>
            <a:r>
              <a:rPr lang="en-ZA" sz="1800" dirty="0"/>
              <a:t>Level 2 (Sub-dimension)</a:t>
            </a:r>
          </a:p>
          <a:p>
            <a:pPr lvl="0"/>
            <a:r>
              <a:rPr lang="en-ZA" sz="1800" dirty="0"/>
              <a:t>Level 3 (Indicator category)</a:t>
            </a:r>
          </a:p>
          <a:p>
            <a:pPr lvl="0"/>
            <a:r>
              <a:rPr lang="en-ZA" sz="1800" dirty="0"/>
              <a:t>Level 4 </a:t>
            </a:r>
            <a:r>
              <a:rPr lang="en-ZA" sz="1800"/>
              <a:t>(Indicators – not included in the slides below)</a:t>
            </a:r>
            <a:endParaRPr lang="en-ZA" sz="1800" dirty="0"/>
          </a:p>
          <a:p>
            <a:pPr marL="0" indent="0">
              <a:buNone/>
            </a:pPr>
            <a:r>
              <a:rPr lang="en-ZA" sz="1800" dirty="0"/>
              <a:t>In addition the framework also indicates whether each indicator can be used </a:t>
            </a:r>
            <a:r>
              <a:rPr lang="en-ZA" sz="1800"/>
              <a:t>for domestic </a:t>
            </a:r>
            <a:r>
              <a:rPr lang="en-ZA" sz="1800" dirty="0"/>
              <a:t>and/or international benchmarking.</a:t>
            </a:r>
          </a:p>
        </p:txBody>
      </p:sp>
    </p:spTree>
    <p:extLst>
      <p:ext uri="{BB962C8B-B14F-4D97-AF65-F5344CB8AC3E}">
        <p14:creationId xmlns:p14="http://schemas.microsoft.com/office/powerpoint/2010/main" val="248335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02486" y="333255"/>
          <a:ext cx="8844329" cy="6314942"/>
        </p:xfrm>
        <a:graphic>
          <a:graphicData uri="http://schemas.openxmlformats.org/drawingml/2006/table">
            <a:tbl>
              <a:tblPr firstRow="1" firstCol="1" bandRow="1"/>
              <a:tblGrid>
                <a:gridCol w="1650315">
                  <a:extLst>
                    <a:ext uri="{9D8B030D-6E8A-4147-A177-3AD203B41FA5}">
                      <a16:colId xmlns:a16="http://schemas.microsoft.com/office/drawing/2014/main" val="1984379256"/>
                    </a:ext>
                  </a:extLst>
                </a:gridCol>
                <a:gridCol w="1850834">
                  <a:extLst>
                    <a:ext uri="{9D8B030D-6E8A-4147-A177-3AD203B41FA5}">
                      <a16:colId xmlns:a16="http://schemas.microsoft.com/office/drawing/2014/main" val="1500725323"/>
                    </a:ext>
                  </a:extLst>
                </a:gridCol>
                <a:gridCol w="3128790">
                  <a:extLst>
                    <a:ext uri="{9D8B030D-6E8A-4147-A177-3AD203B41FA5}">
                      <a16:colId xmlns:a16="http://schemas.microsoft.com/office/drawing/2014/main" val="3499998532"/>
                    </a:ext>
                  </a:extLst>
                </a:gridCol>
                <a:gridCol w="1090670">
                  <a:extLst>
                    <a:ext uri="{9D8B030D-6E8A-4147-A177-3AD203B41FA5}">
                      <a16:colId xmlns:a16="http://schemas.microsoft.com/office/drawing/2014/main" val="1925861348"/>
                    </a:ext>
                  </a:extLst>
                </a:gridCol>
                <a:gridCol w="1123720">
                  <a:extLst>
                    <a:ext uri="{9D8B030D-6E8A-4147-A177-3AD203B41FA5}">
                      <a16:colId xmlns:a16="http://schemas.microsoft.com/office/drawing/2014/main" val="3557634141"/>
                    </a:ext>
                  </a:extLst>
                </a:gridCol>
              </a:tblGrid>
              <a:tr h="737419">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benchmarking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benchmarking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D9D9"/>
                    </a:solidFill>
                  </a:tcPr>
                </a:tc>
                <a:extLst>
                  <a:ext uri="{0D108BD9-81ED-4DB2-BD59-A6C34878D82A}">
                    <a16:rowId xmlns:a16="http://schemas.microsoft.com/office/drawing/2014/main" val="981068433"/>
                  </a:ext>
                </a:extLst>
              </a:tr>
              <a:tr h="184355">
                <a:tc rowSpan="11">
                  <a:txBody>
                    <a:bodyPr/>
                    <a:lstStyle/>
                    <a:p>
                      <a:pPr indent="13970">
                        <a:lnSpc>
                          <a:spcPct val="107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Inputs and enablers: Investment and expenditure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rowSpan="6">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Public expenditure on R&amp;D</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GERD by Sector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87554414"/>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GERD by type of R&amp;D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044884147"/>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GERD by socio-economic objective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3783613361"/>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Funding of R&amp;D by source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705815876"/>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GBARD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1887532367"/>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Tax reliefs and incentives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1215383288"/>
                  </a:ext>
                </a:extLst>
              </a:tr>
              <a:tr h="368710">
                <a:tc vMerge="1">
                  <a:txBody>
                    <a:bodyPr/>
                    <a:lstStyle/>
                    <a:p>
                      <a:endParaRPr lang="en-ZA"/>
                    </a:p>
                  </a:txBody>
                  <a:tcPr/>
                </a:tc>
                <a:tc rowSpan="2">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Innovation expenditure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In-house and external R&amp;D (% of innovative enterprises)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4100280988"/>
                  </a:ext>
                </a:extLst>
              </a:tr>
              <a:tr h="36871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Innovation expenditure by type of expenditure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3733186722"/>
                  </a:ext>
                </a:extLst>
              </a:tr>
              <a:tr h="184355">
                <a:tc vMerge="1">
                  <a:txBody>
                    <a:bodyPr/>
                    <a:lstStyle/>
                    <a:p>
                      <a:endParaRPr lang="en-ZA"/>
                    </a:p>
                  </a:txBody>
                  <a:tcPr/>
                </a:tc>
                <a:tc rowSpan="3">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Venture capital</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Total venture capital expenditure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3729373570"/>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Venture capital (% GDP)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281559637"/>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Venture capital by sector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105450062"/>
                  </a:ext>
                </a:extLst>
              </a:tr>
              <a:tr h="184355">
                <a:tc rowSpan="9">
                  <a:txBody>
                    <a:bodyPr/>
                    <a:lstStyle/>
                    <a:p>
                      <a:pPr indent="13970">
                        <a:lnSpc>
                          <a:spcPct val="107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Inputs and enablers: Human capability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rowSpan="3">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R&amp;D Personnel and Researchers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R&amp;D Personnel and researchers by sector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812376721"/>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R&amp;D Personnel and researchers by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331103027"/>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R&amp;D Personnel and researchers by gender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374642737"/>
                  </a:ext>
                </a:extLst>
              </a:tr>
              <a:tr h="184355">
                <a:tc vMerge="1">
                  <a:txBody>
                    <a:bodyPr/>
                    <a:lstStyle/>
                    <a:p>
                      <a:endParaRPr lang="en-ZA"/>
                    </a:p>
                  </a:txBody>
                  <a:tcPr/>
                </a:tc>
                <a:tc rowSpan="3">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Academic staff (HE)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Staff capacity (HC) (total and by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707389127"/>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Staff capacity (FTE) (By field and qualification)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710364353"/>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Staff diversity (gender, race, nationality, age)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4082770894"/>
                  </a:ext>
                </a:extLst>
              </a:tr>
              <a:tr h="184355">
                <a:tc vMerge="1">
                  <a:txBody>
                    <a:bodyPr/>
                    <a:lstStyle/>
                    <a:p>
                      <a:endParaRPr lang="en-ZA"/>
                    </a:p>
                  </a:txBody>
                  <a:tcPr/>
                </a:tc>
                <a:tc>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Post-doctoral fellows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Post-doctoral fellows (HC by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123447540"/>
                  </a:ext>
                </a:extLst>
              </a:tr>
              <a:tr h="184355">
                <a:tc vMerge="1">
                  <a:txBody>
                    <a:bodyPr/>
                    <a:lstStyle/>
                    <a:p>
                      <a:endParaRPr lang="en-ZA"/>
                    </a:p>
                  </a:txBody>
                  <a:tcPr/>
                </a:tc>
                <a:tc rowSpan="2">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Doctoral students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Doctoral enrolments (by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3372387562"/>
                  </a:ext>
                </a:extLst>
              </a:tr>
              <a:tr h="36871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Doctoral enrolments - demographics ( gender, race, age, nationality)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443395055"/>
                  </a:ext>
                </a:extLst>
              </a:tr>
              <a:tr h="184355">
                <a:tc rowSpan="4">
                  <a:txBody>
                    <a:bodyPr/>
                    <a:lstStyle/>
                    <a:p>
                      <a:pPr indent="13970">
                        <a:lnSpc>
                          <a:spcPct val="107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Inputs and enablers: Infrastructure and equipment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rowSpan="2">
                  <a:txBody>
                    <a:bodyPr/>
                    <a:lstStyle/>
                    <a:p>
                      <a:pPr indent="13970" algn="ctr">
                        <a:lnSpc>
                          <a:spcPct val="107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Research infrastructure and equipment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Capital expenditure on R&amp;D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563301331"/>
                  </a:ext>
                </a:extLst>
              </a:tr>
              <a:tr h="18435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NRF funding of research equipment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1160291849"/>
                  </a:ext>
                </a:extLst>
              </a:tr>
              <a:tr h="184355">
                <a:tc vMerge="1">
                  <a:txBody>
                    <a:bodyPr/>
                    <a:lstStyle/>
                    <a:p>
                      <a:endParaRPr lang="en-ZA"/>
                    </a:p>
                  </a:txBody>
                  <a:tcPr/>
                </a:tc>
                <a:tc>
                  <a:txBody>
                    <a:bodyPr/>
                    <a:lstStyle/>
                    <a:p>
                      <a:pPr indent="13970" algn="ctr">
                        <a:lnSpc>
                          <a:spcPct val="107000"/>
                        </a:lnSpc>
                        <a:spcAft>
                          <a:spcPts val="0"/>
                        </a:spcAft>
                      </a:pPr>
                      <a:r>
                        <a:rPr lang="en-ZA" sz="1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ICT infrastructure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ICT Broadband penetration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3465138246"/>
                  </a:ext>
                </a:extLst>
              </a:tr>
              <a:tr h="184355">
                <a:tc vMerge="1">
                  <a:txBody>
                    <a:bodyPr/>
                    <a:lstStyle/>
                    <a:p>
                      <a:endParaRPr lang="en-ZA"/>
                    </a:p>
                  </a:txBody>
                  <a:tcPr/>
                </a:tc>
                <a:tc>
                  <a:txBody>
                    <a:bodyPr/>
                    <a:lstStyle/>
                    <a:p>
                      <a:pPr indent="13970" algn="ctr">
                        <a:lnSpc>
                          <a:spcPct val="107000"/>
                        </a:lnSpc>
                        <a:spcAft>
                          <a:spcPts val="0"/>
                        </a:spcAft>
                      </a:pPr>
                      <a:r>
                        <a:rPr lang="en-ZA" sz="1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E-readiness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E-government readiness index</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9" marR="56189"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DEDED"/>
                    </a:solidFill>
                  </a:tcPr>
                </a:tc>
                <a:extLst>
                  <a:ext uri="{0D108BD9-81ED-4DB2-BD59-A6C34878D82A}">
                    <a16:rowId xmlns:a16="http://schemas.microsoft.com/office/drawing/2014/main" val="2830899269"/>
                  </a:ext>
                </a:extLst>
              </a:tr>
            </a:tbl>
          </a:graphicData>
        </a:graphic>
      </p:graphicFrame>
    </p:spTree>
    <p:extLst>
      <p:ext uri="{BB962C8B-B14F-4D97-AF65-F5344CB8AC3E}">
        <p14:creationId xmlns:p14="http://schemas.microsoft.com/office/powerpoint/2010/main" val="339638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192960" y="1424093"/>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412509" y="1326737"/>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r>
              <a:rPr lang="en-US" sz="1600" b="1" dirty="0">
                <a:solidFill>
                  <a:srgbClr val="820000"/>
                </a:solidFill>
                <a:latin typeface="Garamond" panose="02020404030301010803" pitchFamily="18" charset="0"/>
              </a:rPr>
              <a:t>Chris Brink : </a:t>
            </a:r>
            <a:r>
              <a:rPr lang="en-AU" sz="1600" b="1" dirty="0">
                <a:solidFill>
                  <a:srgbClr val="820000"/>
                </a:solidFill>
                <a:latin typeface="Garamond" panose="02020404030301010803" pitchFamily="18" charset="0"/>
              </a:rPr>
              <a:t>Former Vice-Chancellor of Newcastle University (UK) &amp; Chair of the 2020 Research Assessment Exercise Group, University Grants Committee, Hong Kong</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Wendy Larner: </a:t>
            </a:r>
            <a:r>
              <a:rPr lang="en-AU" sz="1600" b="1" dirty="0">
                <a:solidFill>
                  <a:srgbClr val="820000"/>
                </a:solidFill>
                <a:latin typeface="Garamond" panose="02020404030301010803" pitchFamily="18" charset="0"/>
              </a:rPr>
              <a:t>President of the Royal Society </a:t>
            </a:r>
            <a:r>
              <a:rPr lang="en-AU" sz="1600" b="1" dirty="0" err="1">
                <a:solidFill>
                  <a:srgbClr val="820000"/>
                </a:solidFill>
                <a:latin typeface="Garamond" panose="02020404030301010803" pitchFamily="18" charset="0"/>
              </a:rPr>
              <a:t>Te</a:t>
            </a:r>
            <a:r>
              <a:rPr lang="en-AU" sz="1600" b="1" dirty="0">
                <a:solidFill>
                  <a:srgbClr val="820000"/>
                </a:solidFill>
                <a:latin typeface="Garamond" panose="02020404030301010803" pitchFamily="18" charset="0"/>
              </a:rPr>
              <a:t> </a:t>
            </a:r>
            <a:r>
              <a:rPr lang="en-AU" sz="1600" b="1" dirty="0" err="1">
                <a:solidFill>
                  <a:srgbClr val="820000"/>
                </a:solidFill>
                <a:latin typeface="Garamond" panose="02020404030301010803" pitchFamily="18" charset="0"/>
              </a:rPr>
              <a:t>Apārangi</a:t>
            </a:r>
            <a:r>
              <a:rPr lang="en-AU" sz="1600" b="1" dirty="0">
                <a:solidFill>
                  <a:srgbClr val="820000"/>
                </a:solidFill>
                <a:latin typeface="Garamond" panose="02020404030301010803" pitchFamily="18" charset="0"/>
              </a:rPr>
              <a:t>, New Zealand</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Johann Mouton: </a:t>
            </a:r>
            <a:r>
              <a:rPr lang="en-AU" sz="1600" b="1" dirty="0">
                <a:solidFill>
                  <a:srgbClr val="820000"/>
                </a:solidFill>
                <a:latin typeface="Garamond" panose="02020404030301010803" pitchFamily="18" charset="0"/>
              </a:rPr>
              <a:t>Director of the DST-NRF Centre of Excellence in STI Policy, CREST, Stellenbosch University, South Africa </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Genevieve Simpson: </a:t>
            </a:r>
            <a:r>
              <a:rPr lang="en-AU" sz="1600" b="1" dirty="0">
                <a:solidFill>
                  <a:srgbClr val="820000"/>
                </a:solidFill>
                <a:latin typeface="Garamond" panose="02020404030301010803" pitchFamily="18" charset="0"/>
              </a:rPr>
              <a:t>Director Strategy, Planning, Partnerships National Research Foundation, South Africa 	</a:t>
            </a: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#IOS21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a:stretch>
            <a:fillRect/>
          </a:stretch>
        </p:blipFill>
        <p:spPr>
          <a:xfrm>
            <a:off x="1155420" y="3130370"/>
            <a:ext cx="1998416" cy="2833575"/>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94759" y="649996"/>
          <a:ext cx="8852054" cy="5478781"/>
        </p:xfrm>
        <a:graphic>
          <a:graphicData uri="http://schemas.openxmlformats.org/drawingml/2006/table">
            <a:tbl>
              <a:tblPr firstRow="1" firstCol="1" bandRow="1"/>
              <a:tblGrid>
                <a:gridCol w="1229296">
                  <a:extLst>
                    <a:ext uri="{9D8B030D-6E8A-4147-A177-3AD203B41FA5}">
                      <a16:colId xmlns:a16="http://schemas.microsoft.com/office/drawing/2014/main" val="3950549495"/>
                    </a:ext>
                  </a:extLst>
                </a:gridCol>
                <a:gridCol w="2189158">
                  <a:extLst>
                    <a:ext uri="{9D8B030D-6E8A-4147-A177-3AD203B41FA5}">
                      <a16:colId xmlns:a16="http://schemas.microsoft.com/office/drawing/2014/main" val="728770632"/>
                    </a:ext>
                  </a:extLst>
                </a:gridCol>
                <a:gridCol w="2921756">
                  <a:extLst>
                    <a:ext uri="{9D8B030D-6E8A-4147-A177-3AD203B41FA5}">
                      <a16:colId xmlns:a16="http://schemas.microsoft.com/office/drawing/2014/main" val="1124788664"/>
                    </a:ext>
                  </a:extLst>
                </a:gridCol>
                <a:gridCol w="1254482">
                  <a:extLst>
                    <a:ext uri="{9D8B030D-6E8A-4147-A177-3AD203B41FA5}">
                      <a16:colId xmlns:a16="http://schemas.microsoft.com/office/drawing/2014/main" val="1520971010"/>
                    </a:ext>
                  </a:extLst>
                </a:gridCol>
                <a:gridCol w="1257362">
                  <a:extLst>
                    <a:ext uri="{9D8B030D-6E8A-4147-A177-3AD203B41FA5}">
                      <a16:colId xmlns:a16="http://schemas.microsoft.com/office/drawing/2014/main" val="3260911069"/>
                    </a:ext>
                  </a:extLst>
                </a:gridCol>
              </a:tblGrid>
              <a:tr h="290297">
                <a:tc>
                  <a:txBody>
                    <a:bodyPr/>
                    <a:lstStyle/>
                    <a:p>
                      <a:pPr indent="13970"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3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benchmarking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benchmarking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E2EFD9"/>
                    </a:solidFill>
                  </a:tcPr>
                </a:tc>
                <a:extLst>
                  <a:ext uri="{0D108BD9-81ED-4DB2-BD59-A6C34878D82A}">
                    <a16:rowId xmlns:a16="http://schemas.microsoft.com/office/drawing/2014/main" val="3690492832"/>
                  </a:ext>
                </a:extLst>
              </a:tr>
              <a:tr h="290297">
                <a:tc rowSpan="12">
                  <a:txBody>
                    <a:bodyPr/>
                    <a:lstStyle/>
                    <a:p>
                      <a:pPr indent="13970">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Flows and linkages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rowSpan="4">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flows and mobility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Students (inbound and outbound mobility rates)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2583033704"/>
                  </a:ext>
                </a:extLst>
              </a:tr>
              <a:tr h="290297">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Students (employability rates) by sector, field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3494330056"/>
                  </a:ext>
                </a:extLst>
              </a:tr>
              <a:tr h="290297">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Post-doctoral fellows (inbound and outbound mobility rates)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4231215217"/>
                  </a:ext>
                </a:extLst>
              </a:tr>
              <a:tr h="290297">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Post-doctoral fellows (employability rates) by sector, field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605207055"/>
                  </a:ext>
                </a:extLst>
              </a:tr>
              <a:tr h="290297">
                <a:tc vMerge="1">
                  <a:txBody>
                    <a:bodyPr/>
                    <a:lstStyle/>
                    <a:p>
                      <a:endParaRPr lang="en-ZA"/>
                    </a:p>
                  </a:txBody>
                  <a:tcPr/>
                </a:tc>
                <a:tc rowSpan="2">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Scientific collaborations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Academic collaboration (co-authorship) by type, field, country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2867649673"/>
                  </a:ext>
                </a:extLst>
              </a:tr>
              <a:tr h="290297">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University-industry collaboration (co-authorship/ citations to patents)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1254376000"/>
                  </a:ext>
                </a:extLst>
              </a:tr>
              <a:tr h="290297">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Area-based connections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Micro-clusters of topics in science and between science and society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2812223303"/>
                  </a:ext>
                </a:extLst>
              </a:tr>
              <a:tr h="290297">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Scientific networks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Co-author networks (by field/ country/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1465019460"/>
                  </a:ext>
                </a:extLst>
              </a:tr>
              <a:tr h="145148">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transfer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Spin-out companies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765715637"/>
                  </a:ext>
                </a:extLst>
              </a:tr>
              <a:tr h="290297">
                <a:tc vMerge="1">
                  <a:txBody>
                    <a:bodyPr/>
                    <a:lstStyle/>
                    <a:p>
                      <a:endParaRPr lang="en-ZA"/>
                    </a:p>
                  </a:txBody>
                  <a:tcPr/>
                </a:tc>
                <a:tc rowSpan="3">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Partnerships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University-industry partnerships (co-funding/ joint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1624418583"/>
                  </a:ext>
                </a:extLst>
              </a:tr>
              <a:tr h="15967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(Funding) acknowledgements to industry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3216942351"/>
                  </a:ext>
                </a:extLst>
              </a:tr>
              <a:tr h="15967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Web-links to industry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val="3487925395"/>
                  </a:ext>
                </a:extLst>
              </a:tr>
            </a:tbl>
          </a:graphicData>
        </a:graphic>
      </p:graphicFrame>
    </p:spTree>
    <p:extLst>
      <p:ext uri="{BB962C8B-B14F-4D97-AF65-F5344CB8AC3E}">
        <p14:creationId xmlns:p14="http://schemas.microsoft.com/office/powerpoint/2010/main" val="57031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75384" y="1049358"/>
          <a:ext cx="8772280" cy="4891203"/>
        </p:xfrm>
        <a:graphic>
          <a:graphicData uri="http://schemas.openxmlformats.org/drawingml/2006/table">
            <a:tbl>
              <a:tblPr firstRow="1" firstCol="1" bandRow="1"/>
              <a:tblGrid>
                <a:gridCol w="1446062">
                  <a:extLst>
                    <a:ext uri="{9D8B030D-6E8A-4147-A177-3AD203B41FA5}">
                      <a16:colId xmlns:a16="http://schemas.microsoft.com/office/drawing/2014/main" val="2685063456"/>
                    </a:ext>
                  </a:extLst>
                </a:gridCol>
                <a:gridCol w="1883884">
                  <a:extLst>
                    <a:ext uri="{9D8B030D-6E8A-4147-A177-3AD203B41FA5}">
                      <a16:colId xmlns:a16="http://schemas.microsoft.com/office/drawing/2014/main" val="391292657"/>
                    </a:ext>
                  </a:extLst>
                </a:gridCol>
                <a:gridCol w="3238959">
                  <a:extLst>
                    <a:ext uri="{9D8B030D-6E8A-4147-A177-3AD203B41FA5}">
                      <a16:colId xmlns:a16="http://schemas.microsoft.com/office/drawing/2014/main" val="3822539330"/>
                    </a:ext>
                  </a:extLst>
                </a:gridCol>
                <a:gridCol w="1145754">
                  <a:extLst>
                    <a:ext uri="{9D8B030D-6E8A-4147-A177-3AD203B41FA5}">
                      <a16:colId xmlns:a16="http://schemas.microsoft.com/office/drawing/2014/main" val="3255634393"/>
                    </a:ext>
                  </a:extLst>
                </a:gridCol>
                <a:gridCol w="1057621">
                  <a:extLst>
                    <a:ext uri="{9D8B030D-6E8A-4147-A177-3AD203B41FA5}">
                      <a16:colId xmlns:a16="http://schemas.microsoft.com/office/drawing/2014/main" val="903996870"/>
                    </a:ext>
                  </a:extLst>
                </a:gridCol>
              </a:tblGrid>
              <a:tr h="552238">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benchmarking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benchmarking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extLst>
                  <a:ext uri="{0D108BD9-81ED-4DB2-BD59-A6C34878D82A}">
                    <a16:rowId xmlns:a16="http://schemas.microsoft.com/office/drawing/2014/main" val="1386681382"/>
                  </a:ext>
                </a:extLst>
              </a:tr>
              <a:tr h="138060">
                <a:tc rowSpan="9">
                  <a:txBody>
                    <a:bodyPr/>
                    <a:lstStyle/>
                    <a:p>
                      <a:pPr indent="13970">
                        <a:lnSpc>
                          <a:spcPct val="107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Outputs (Students)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rowSpan="2">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Bachelors graduates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Stocks: Headcounts (by field, SET,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956366219"/>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Diversity (race, gender, age)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4114300760"/>
                  </a:ext>
                </a:extLst>
              </a:tr>
              <a:tr h="138060">
                <a:tc vMerge="1">
                  <a:txBody>
                    <a:bodyPr/>
                    <a:lstStyle/>
                    <a:p>
                      <a:endParaRPr lang="en-ZA"/>
                    </a:p>
                  </a:txBody>
                  <a:tcPr/>
                </a:tc>
                <a:tc rowSpan="2">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Honours students (HE)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Stocks: Headcounts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405419619"/>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Diversity (race, gender, age)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877716211"/>
                  </a:ext>
                </a:extLst>
              </a:tr>
              <a:tr h="138060">
                <a:tc vMerge="1">
                  <a:txBody>
                    <a:bodyPr/>
                    <a:lstStyle/>
                    <a:p>
                      <a:endParaRPr lang="en-ZA"/>
                    </a:p>
                  </a:txBody>
                  <a:tcPr/>
                </a:tc>
                <a:tc rowSpan="2">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Masters students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Stocks: Headcounts (by field, SET,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236343921"/>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Diversity (race, gender, age)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881343388"/>
                  </a:ext>
                </a:extLst>
              </a:tr>
              <a:tr h="138060">
                <a:tc vMerge="1">
                  <a:txBody>
                    <a:bodyPr/>
                    <a:lstStyle/>
                    <a:p>
                      <a:endParaRPr lang="en-ZA"/>
                    </a:p>
                  </a:txBody>
                  <a:tcPr/>
                </a:tc>
                <a:tc rowSpan="3">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PhD’s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Stocks: Headcounts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906164680"/>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Diversity (race, gender, age) by field, university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509706081"/>
                  </a:ext>
                </a:extLst>
              </a:tr>
              <a:tr h="13806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PhD’s per million of population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134918740"/>
                  </a:ext>
                </a:extLst>
              </a:tr>
              <a:tr h="276119">
                <a:tc rowSpan="7">
                  <a:txBody>
                    <a:bodyPr/>
                    <a:lstStyle/>
                    <a:p>
                      <a:pPr indent="13970">
                        <a:lnSpc>
                          <a:spcPct val="107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 (Scientific publications)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rowSpan="5">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a:t>
                      </a:r>
                    </a:p>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articles)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Publications (full and fractional counts/ % world share/% Africa share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484475465"/>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Publications (Relative field strength index/Activity Index)</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2807440"/>
                  </a:ext>
                </a:extLst>
              </a:tr>
              <a:tr h="41417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 by document type (books/ articles/ conference proceedings/ dissertations)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106889910"/>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 by field (different levels of disaggregation)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231730945"/>
                  </a:ext>
                </a:extLst>
              </a:tr>
              <a:tr h="13806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 by sector (and by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88321606"/>
                  </a:ext>
                </a:extLst>
              </a:tr>
              <a:tr h="138060">
                <a:tc vMerge="1">
                  <a:txBody>
                    <a:bodyPr/>
                    <a:lstStyle/>
                    <a:p>
                      <a:endParaRPr lang="en-ZA"/>
                    </a:p>
                  </a:txBody>
                  <a:tcPr/>
                </a:tc>
                <a:tc rowSpan="2">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Authorships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Authorships by document type and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471326964"/>
                  </a:ext>
                </a:extLst>
              </a:tr>
              <a:tr h="276119">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Authorships by demographic category and field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620200670"/>
                  </a:ext>
                </a:extLst>
              </a:tr>
            </a:tbl>
          </a:graphicData>
        </a:graphic>
      </p:graphicFrame>
    </p:spTree>
    <p:extLst>
      <p:ext uri="{BB962C8B-B14F-4D97-AF65-F5344CB8AC3E}">
        <p14:creationId xmlns:p14="http://schemas.microsoft.com/office/powerpoint/2010/main" val="344014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32793" y="225854"/>
          <a:ext cx="8725886" cy="6452257"/>
        </p:xfrm>
        <a:graphic>
          <a:graphicData uri="http://schemas.openxmlformats.org/drawingml/2006/table">
            <a:tbl>
              <a:tblPr firstRow="1" firstCol="1" bandRow="1"/>
              <a:tblGrid>
                <a:gridCol w="1223400">
                  <a:extLst>
                    <a:ext uri="{9D8B030D-6E8A-4147-A177-3AD203B41FA5}">
                      <a16:colId xmlns:a16="http://schemas.microsoft.com/office/drawing/2014/main" val="3623277571"/>
                    </a:ext>
                  </a:extLst>
                </a:gridCol>
                <a:gridCol w="1828800">
                  <a:extLst>
                    <a:ext uri="{9D8B030D-6E8A-4147-A177-3AD203B41FA5}">
                      <a16:colId xmlns:a16="http://schemas.microsoft.com/office/drawing/2014/main" val="533340681"/>
                    </a:ext>
                  </a:extLst>
                </a:gridCol>
                <a:gridCol w="4230411">
                  <a:extLst>
                    <a:ext uri="{9D8B030D-6E8A-4147-A177-3AD203B41FA5}">
                      <a16:colId xmlns:a16="http://schemas.microsoft.com/office/drawing/2014/main" val="2015214140"/>
                    </a:ext>
                  </a:extLst>
                </a:gridCol>
                <a:gridCol w="755512">
                  <a:extLst>
                    <a:ext uri="{9D8B030D-6E8A-4147-A177-3AD203B41FA5}">
                      <a16:colId xmlns:a16="http://schemas.microsoft.com/office/drawing/2014/main" val="754379544"/>
                    </a:ext>
                  </a:extLst>
                </a:gridCol>
                <a:gridCol w="687763">
                  <a:extLst>
                    <a:ext uri="{9D8B030D-6E8A-4147-A177-3AD203B41FA5}">
                      <a16:colId xmlns:a16="http://schemas.microsoft.com/office/drawing/2014/main" val="1511637556"/>
                    </a:ext>
                  </a:extLst>
                </a:gridCol>
              </a:tblGrid>
              <a:tr h="111940">
                <a:tc rowSpan="27">
                  <a:txBody>
                    <a:bodyPr/>
                    <a:lstStyle/>
                    <a:p>
                      <a:pPr indent="13970">
                        <a:lnSpc>
                          <a:spcPct val="107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 (Technology)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rowSpan="7">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Patents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Patents (applications) count and per capita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EEAF6"/>
                    </a:solidFill>
                  </a:tcPr>
                </a:tc>
                <a:extLst>
                  <a:ext uri="{0D108BD9-81ED-4DB2-BD59-A6C34878D82A}">
                    <a16:rowId xmlns:a16="http://schemas.microsoft.com/office/drawing/2014/main" val="27036715"/>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Patents by office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199657111"/>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Patents - granted (residents/non-residents)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538514283"/>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Patents - patent family applications by office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753020980"/>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Patents - per R&amp;D expenditure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734382001"/>
                  </a:ext>
                </a:extLst>
              </a:tr>
              <a:tr h="22388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Patents - by technology (count and % world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391934029"/>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Invention disclosures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908411444"/>
                  </a:ext>
                </a:extLst>
              </a:tr>
              <a:tr h="111940">
                <a:tc vMerge="1">
                  <a:txBody>
                    <a:bodyPr/>
                    <a:lstStyle/>
                    <a:p>
                      <a:endParaRPr lang="en-ZA"/>
                    </a:p>
                  </a:txBody>
                  <a:tcPr/>
                </a:tc>
                <a:tc rowSpan="3">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Trademarks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Trademark (per million PPP$ GDP)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777559567"/>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Trademark by Nice classification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461134199"/>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Trademark by office (count and world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883531778"/>
                  </a:ext>
                </a:extLst>
              </a:tr>
              <a:tr h="111940">
                <a:tc vMerge="1">
                  <a:txBody>
                    <a:bodyPr/>
                    <a:lstStyle/>
                    <a:p>
                      <a:endParaRPr lang="en-ZA"/>
                    </a:p>
                  </a:txBody>
                  <a:tcPr/>
                </a:tc>
                <a:tc rowSpan="3">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Designs (count and per GDP)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74512449"/>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Designs by classification (country %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945400622"/>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Designs by office % world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938847207"/>
                  </a:ext>
                </a:extLst>
              </a:tr>
              <a:tr h="111940">
                <a:tc vMerge="1">
                  <a:txBody>
                    <a:bodyPr/>
                    <a:lstStyle/>
                    <a:p>
                      <a:endParaRPr lang="en-ZA"/>
                    </a:p>
                  </a:txBody>
                  <a:tcPr/>
                </a:tc>
                <a:tc>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Plant breeder rights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Plant breeder rights granted by organisation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357351030"/>
                  </a:ext>
                </a:extLst>
              </a:tr>
              <a:tr h="223880">
                <a:tc vMerge="1">
                  <a:txBody>
                    <a:bodyPr/>
                    <a:lstStyle/>
                    <a:p>
                      <a:endParaRPr lang="en-ZA"/>
                    </a:p>
                  </a:txBody>
                  <a:tcPr/>
                </a:tc>
                <a:tc rowSpan="3">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Exports (goods)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and medium-tech exports (per capita/ US$ millions)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847897523"/>
                  </a:ext>
                </a:extLst>
              </a:tr>
              <a:tr h="22388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Export performance by merchandise (% SA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523897555"/>
                  </a:ext>
                </a:extLst>
              </a:tr>
              <a:tr h="22388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Export performance by merchandise (% world share)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201410481"/>
                  </a:ext>
                </a:extLst>
              </a:tr>
              <a:tr h="111940">
                <a:tc vMerge="1">
                  <a:txBody>
                    <a:bodyPr/>
                    <a:lstStyle/>
                    <a:p>
                      <a:endParaRPr lang="en-ZA"/>
                    </a:p>
                  </a:txBody>
                  <a:tcPr/>
                </a:tc>
                <a:tc rowSpan="3">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Exports (services)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intensive services exports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764660384"/>
                  </a:ext>
                </a:extLst>
              </a:tr>
              <a:tr h="22388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Hi-tech knowledge intensive: Number of enterprises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091497818"/>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TCI service exports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611388592"/>
                  </a:ext>
                </a:extLst>
              </a:tr>
              <a:tr h="111940">
                <a:tc vMerge="1">
                  <a:txBody>
                    <a:bodyPr/>
                    <a:lstStyle/>
                    <a:p>
                      <a:endParaRPr lang="en-ZA"/>
                    </a:p>
                  </a:txBody>
                  <a:tcPr/>
                </a:tc>
                <a:tc rowSpan="7">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balance of payments (TBP)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Payments % GDP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4226454704"/>
                  </a:ext>
                </a:extLst>
              </a:tr>
              <a:tr h="11194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Payments % GERD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273986187"/>
                  </a:ext>
                </a:extLst>
              </a:tr>
              <a:tr h="11194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Payments (million US$)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2035370957"/>
                  </a:ext>
                </a:extLst>
              </a:tr>
              <a:tr h="11194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Payments (R million)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283023501"/>
                  </a:ext>
                </a:extLst>
              </a:tr>
              <a:tr h="11194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Payments per capita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789259438"/>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receipts % GDP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25220678"/>
                  </a:ext>
                </a:extLst>
              </a:tr>
              <a:tr h="11194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Technology receipts (R million)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471542137"/>
                  </a:ext>
                </a:extLst>
              </a:tr>
              <a:tr h="223880">
                <a:tc rowSpan="4">
                  <a:txBody>
                    <a:bodyPr/>
                    <a:lstStyle/>
                    <a:p>
                      <a:pPr indent="13970">
                        <a:lnSpc>
                          <a:spcPct val="107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 (enterprises)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rowSpan="2">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Innovative enterprises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Percentage of innovating firms (Innovating Firms (as % of total enterprises)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995622941"/>
                  </a:ext>
                </a:extLst>
              </a:tr>
              <a:tr h="111940">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Innovative enterprises by type of innovation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929060354"/>
                  </a:ext>
                </a:extLst>
              </a:tr>
              <a:tr h="111940">
                <a:tc vMerge="1">
                  <a:txBody>
                    <a:bodyPr/>
                    <a:lstStyle/>
                    <a:p>
                      <a:endParaRPr lang="en-ZA"/>
                    </a:p>
                  </a:txBody>
                  <a:tcPr/>
                </a:tc>
                <a:tc>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Innovation rates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Innovation rates in firms by sector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1662615873"/>
                  </a:ext>
                </a:extLst>
              </a:tr>
              <a:tr h="111940">
                <a:tc vMerge="1">
                  <a:txBody>
                    <a:bodyPr/>
                    <a:lstStyle/>
                    <a:p>
                      <a:endParaRPr lang="en-ZA"/>
                    </a:p>
                  </a:txBody>
                  <a:tcPr/>
                </a:tc>
                <a:tc>
                  <a:txBody>
                    <a:bodyPr/>
                    <a:lstStyle/>
                    <a:p>
                      <a:pPr indent="13970" algn="ctr">
                        <a:lnSpc>
                          <a:spcPct val="107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Innovation partnerships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Innovation partnership by type of partnership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tc>
                  <a:txBody>
                    <a:bodyPr/>
                    <a:lstStyle/>
                    <a:p>
                      <a:pPr indent="13970" algn="ctr">
                        <a:lnSpc>
                          <a:spcPct val="107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078" marR="47078"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EEAF6"/>
                    </a:solidFill>
                  </a:tcPr>
                </a:tc>
                <a:extLst>
                  <a:ext uri="{0D108BD9-81ED-4DB2-BD59-A6C34878D82A}">
                    <a16:rowId xmlns:a16="http://schemas.microsoft.com/office/drawing/2014/main" val="3516029522"/>
                  </a:ext>
                </a:extLst>
              </a:tr>
            </a:tbl>
          </a:graphicData>
        </a:graphic>
      </p:graphicFrame>
    </p:spTree>
    <p:extLst>
      <p:ext uri="{BB962C8B-B14F-4D97-AF65-F5344CB8AC3E}">
        <p14:creationId xmlns:p14="http://schemas.microsoft.com/office/powerpoint/2010/main" val="276027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38829" y="121048"/>
          <a:ext cx="8774936" cy="6224668"/>
        </p:xfrm>
        <a:graphic>
          <a:graphicData uri="http://schemas.openxmlformats.org/drawingml/2006/table">
            <a:tbl>
              <a:tblPr firstRow="1" firstCol="1" bandRow="1"/>
              <a:tblGrid>
                <a:gridCol w="1333273">
                  <a:extLst>
                    <a:ext uri="{9D8B030D-6E8A-4147-A177-3AD203B41FA5}">
                      <a16:colId xmlns:a16="http://schemas.microsoft.com/office/drawing/2014/main" val="3996745414"/>
                    </a:ext>
                  </a:extLst>
                </a:gridCol>
                <a:gridCol w="1914746">
                  <a:extLst>
                    <a:ext uri="{9D8B030D-6E8A-4147-A177-3AD203B41FA5}">
                      <a16:colId xmlns:a16="http://schemas.microsoft.com/office/drawing/2014/main" val="2063800208"/>
                    </a:ext>
                  </a:extLst>
                </a:gridCol>
                <a:gridCol w="3101069">
                  <a:extLst>
                    <a:ext uri="{9D8B030D-6E8A-4147-A177-3AD203B41FA5}">
                      <a16:colId xmlns:a16="http://schemas.microsoft.com/office/drawing/2014/main" val="1597464983"/>
                    </a:ext>
                  </a:extLst>
                </a:gridCol>
                <a:gridCol w="1212924">
                  <a:extLst>
                    <a:ext uri="{9D8B030D-6E8A-4147-A177-3AD203B41FA5}">
                      <a16:colId xmlns:a16="http://schemas.microsoft.com/office/drawing/2014/main" val="73034460"/>
                    </a:ext>
                  </a:extLst>
                </a:gridCol>
                <a:gridCol w="1212924">
                  <a:extLst>
                    <a:ext uri="{9D8B030D-6E8A-4147-A177-3AD203B41FA5}">
                      <a16:colId xmlns:a16="http://schemas.microsoft.com/office/drawing/2014/main" val="2099062351"/>
                    </a:ext>
                  </a:extLst>
                </a:gridCol>
              </a:tblGrid>
              <a:tr h="290297">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benchmarking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benchmarking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BE4D5"/>
                    </a:solidFill>
                  </a:tcPr>
                </a:tc>
                <a:extLst>
                  <a:ext uri="{0D108BD9-81ED-4DB2-BD59-A6C34878D82A}">
                    <a16:rowId xmlns:a16="http://schemas.microsoft.com/office/drawing/2014/main" val="3495525056"/>
                  </a:ext>
                </a:extLst>
              </a:tr>
              <a:tr h="290297">
                <a:tc rowSpan="7">
                  <a:txBody>
                    <a:bodyPr/>
                    <a:lstStyle/>
                    <a:p>
                      <a:pPr indent="13970">
                        <a:lnSpc>
                          <a:spcPct val="107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Impacts (scientific)</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rowSpan="2">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Citation impact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Field-normalized citation score (by field/ institution)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3059381581"/>
                  </a:ext>
                </a:extLst>
              </a:tr>
              <a:tr h="290297">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Highest citations (top 1%pp; top 5%pp; top 10%pp)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2148551056"/>
                  </a:ext>
                </a:extLst>
              </a:tr>
              <a:tr h="145148">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Readership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Mendeley readers (MRS)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1248494274"/>
                  </a:ext>
                </a:extLst>
              </a:tr>
              <a:tr h="290297">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Altmetrics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Twitters; blogs, policy documents, Wikipedia citations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4088177820"/>
                  </a:ext>
                </a:extLst>
              </a:tr>
              <a:tr h="145148">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Educational impact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Documents saved by students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1701463084"/>
                  </a:ext>
                </a:extLst>
              </a:tr>
              <a:tr h="145148">
                <a:tc vMerge="1">
                  <a:txBody>
                    <a:bodyPr/>
                    <a:lstStyle/>
                    <a:p>
                      <a:endParaRPr lang="en-ZA"/>
                    </a:p>
                  </a:txBody>
                  <a:tcPr/>
                </a:tc>
                <a:tc>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Socio-economic relevance and impact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Scientific papers mapped to SDG goals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3034515511"/>
                  </a:ext>
                </a:extLst>
              </a:tr>
              <a:tr h="159675">
                <a:tc vMerge="1">
                  <a:txBody>
                    <a:bodyPr/>
                    <a:lstStyle/>
                    <a:p>
                      <a:endParaRPr lang="en-ZA"/>
                    </a:p>
                  </a:txBody>
                  <a:tcPr/>
                </a:tc>
                <a:tc>
                  <a:txBody>
                    <a:bodyPr/>
                    <a:lstStyle/>
                    <a:p>
                      <a:pPr indent="13970">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Citations in clinical guidelines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Citation in clinical guidelines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1726339084"/>
                  </a:ext>
                </a:extLst>
              </a:tr>
              <a:tr h="290297">
                <a:tc rowSpan="5">
                  <a:txBody>
                    <a:bodyPr/>
                    <a:lstStyle/>
                    <a:p>
                      <a:pPr indent="13970">
                        <a:lnSpc>
                          <a:spcPct val="107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Impacts (techno-logical)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rowSpan="5">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 transfer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outreach activities to identify business ideas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808051107"/>
                  </a:ext>
                </a:extLst>
              </a:tr>
              <a:tr h="145148">
                <a:tc vMerge="1">
                  <a:txBody>
                    <a:bodyPr/>
                    <a:lstStyle/>
                    <a:p>
                      <a:endParaRPr lang="en-ZA"/>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spin-offs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2718269958"/>
                  </a:ext>
                </a:extLst>
              </a:tr>
              <a:tr h="145148">
                <a:tc vMerge="1">
                  <a:txBody>
                    <a:bodyPr/>
                    <a:lstStyle/>
                    <a:p>
                      <a:endParaRPr lang="en-ZA"/>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licenses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2377260278"/>
                  </a:ext>
                </a:extLst>
              </a:tr>
              <a:tr h="145148">
                <a:tc vMerge="1">
                  <a:txBody>
                    <a:bodyPr/>
                    <a:lstStyle/>
                    <a:p>
                      <a:endParaRPr lang="en-ZA"/>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start-ups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2758548472"/>
                  </a:ext>
                </a:extLst>
              </a:tr>
              <a:tr h="435445">
                <a:tc vMerge="1">
                  <a:txBody>
                    <a:bodyPr/>
                    <a:lstStyle/>
                    <a:p>
                      <a:endParaRPr lang="en-ZA"/>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Value creation measure (operating profit and total salaries in spin-off firm portfolio)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3058845769"/>
                  </a:ext>
                </a:extLst>
              </a:tr>
              <a:tr h="145148">
                <a:tc rowSpan="5">
                  <a:txBody>
                    <a:bodyPr/>
                    <a:lstStyle/>
                    <a:p>
                      <a:pPr indent="13970">
                        <a:lnSpc>
                          <a:spcPct val="107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Impacts (economic and develop-mental)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rowSpan="3">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Economic growth and wealth creation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Employment growth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696520512"/>
                  </a:ext>
                </a:extLst>
              </a:tr>
              <a:tr h="145148">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Sales of start-ups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1269081159"/>
                  </a:ext>
                </a:extLst>
              </a:tr>
              <a:tr h="159675">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Introduction of new products to market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421056077"/>
                  </a:ext>
                </a:extLst>
              </a:tr>
              <a:tr h="159675">
                <a:tc vMerge="1">
                  <a:txBody>
                    <a:bodyPr/>
                    <a:lstStyle/>
                    <a:p>
                      <a:endParaRPr lang="en-ZA"/>
                    </a:p>
                  </a:txBody>
                  <a:tcPr/>
                </a:tc>
                <a:tc rowSpan="2">
                  <a:txBody>
                    <a:bodyPr/>
                    <a:lstStyle/>
                    <a:p>
                      <a:pPr indent="13970" algn="ctr">
                        <a:lnSpc>
                          <a:spcPct val="107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Inclusive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Indicators of social innovation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289926473"/>
                  </a:ext>
                </a:extLst>
              </a:tr>
              <a:tr h="289318">
                <a:tc vMerge="1">
                  <a:txBody>
                    <a:bodyPr/>
                    <a:lstStyle/>
                    <a:p>
                      <a:endParaRPr lang="en-ZA"/>
                    </a:p>
                  </a:txBody>
                  <a:tcPr/>
                </a:tc>
                <a:tc vMerge="1">
                  <a:txBody>
                    <a:bodyPr/>
                    <a:lstStyle/>
                    <a:p>
                      <a:endParaRPr lang="en-ZA"/>
                    </a:p>
                  </a:txBody>
                  <a:tcPr/>
                </a:tc>
                <a:tc>
                  <a:txBody>
                    <a:bodyPr/>
                    <a:lstStyle/>
                    <a:p>
                      <a:pPr indent="13970">
                        <a:lnSpc>
                          <a:spcPct val="107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Indicators of grassroots innovation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tc>
                  <a:txBody>
                    <a:bodyPr/>
                    <a:lstStyle/>
                    <a:p>
                      <a:pPr indent="13970" algn="ctr">
                        <a:lnSpc>
                          <a:spcPct val="107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4" marR="61044"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BE4D5"/>
                    </a:solidFill>
                  </a:tcPr>
                </a:tc>
                <a:extLst>
                  <a:ext uri="{0D108BD9-81ED-4DB2-BD59-A6C34878D82A}">
                    <a16:rowId xmlns:a16="http://schemas.microsoft.com/office/drawing/2014/main" val="3780869262"/>
                  </a:ext>
                </a:extLst>
              </a:tr>
            </a:tbl>
          </a:graphicData>
        </a:graphic>
      </p:graphicFrame>
    </p:spTree>
    <p:extLst>
      <p:ext uri="{BB962C8B-B14F-4D97-AF65-F5344CB8AC3E}">
        <p14:creationId xmlns:p14="http://schemas.microsoft.com/office/powerpoint/2010/main" val="128962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detailed example</a:t>
            </a:r>
          </a:p>
        </p:txBody>
      </p:sp>
      <p:graphicFrame>
        <p:nvGraphicFramePr>
          <p:cNvPr id="4" name="Content Placeholder 3"/>
          <p:cNvGraphicFramePr>
            <a:graphicFrameLocks noGrp="1"/>
          </p:cNvGraphicFramePr>
          <p:nvPr>
            <p:ph idx="1"/>
            <p:extLst/>
          </p:nvPr>
        </p:nvGraphicFramePr>
        <p:xfrm>
          <a:off x="1981200" y="1757855"/>
          <a:ext cx="8229600" cy="3383280"/>
        </p:xfrm>
        <a:graphic>
          <a:graphicData uri="http://schemas.openxmlformats.org/drawingml/2006/table">
            <a:tbl>
              <a:tblPr firstRow="1" bandRow="1">
                <a:tableStyleId>{5940675A-B579-460E-94D1-54222C63F5DA}</a:tableStyleId>
              </a:tblPr>
              <a:tblGrid>
                <a:gridCol w="1445172">
                  <a:extLst>
                    <a:ext uri="{9D8B030D-6E8A-4147-A177-3AD203B41FA5}">
                      <a16:colId xmlns:a16="http://schemas.microsoft.com/office/drawing/2014/main" val="1848672456"/>
                    </a:ext>
                  </a:extLst>
                </a:gridCol>
                <a:gridCol w="1166649">
                  <a:extLst>
                    <a:ext uri="{9D8B030D-6E8A-4147-A177-3AD203B41FA5}">
                      <a16:colId xmlns:a16="http://schemas.microsoft.com/office/drawing/2014/main" val="3185056404"/>
                    </a:ext>
                  </a:extLst>
                </a:gridCol>
                <a:gridCol w="2007476">
                  <a:extLst>
                    <a:ext uri="{9D8B030D-6E8A-4147-A177-3AD203B41FA5}">
                      <a16:colId xmlns:a16="http://schemas.microsoft.com/office/drawing/2014/main" val="1405638594"/>
                    </a:ext>
                  </a:extLst>
                </a:gridCol>
                <a:gridCol w="3610303">
                  <a:extLst>
                    <a:ext uri="{9D8B030D-6E8A-4147-A177-3AD203B41FA5}">
                      <a16:colId xmlns:a16="http://schemas.microsoft.com/office/drawing/2014/main" val="1504018323"/>
                    </a:ext>
                  </a:extLst>
                </a:gridCol>
              </a:tblGrid>
              <a:tr h="370840">
                <a:tc>
                  <a:txBody>
                    <a:bodyPr/>
                    <a:lstStyle/>
                    <a:p>
                      <a:r>
                        <a:rPr lang="en-ZA" dirty="0"/>
                        <a:t>Main dimension</a:t>
                      </a:r>
                    </a:p>
                  </a:txBody>
                  <a:tcPr>
                    <a:solidFill>
                      <a:schemeClr val="bg1">
                        <a:lumMod val="95000"/>
                      </a:schemeClr>
                    </a:solidFill>
                  </a:tcPr>
                </a:tc>
                <a:tc>
                  <a:txBody>
                    <a:bodyPr/>
                    <a:lstStyle/>
                    <a:p>
                      <a:r>
                        <a:rPr lang="en-ZA" dirty="0"/>
                        <a:t>Sub-dimension</a:t>
                      </a:r>
                    </a:p>
                  </a:txBody>
                  <a:tcPr>
                    <a:solidFill>
                      <a:schemeClr val="bg1">
                        <a:lumMod val="95000"/>
                      </a:schemeClr>
                    </a:solidFill>
                  </a:tcPr>
                </a:tc>
                <a:tc>
                  <a:txBody>
                    <a:bodyPr/>
                    <a:lstStyle/>
                    <a:p>
                      <a:r>
                        <a:rPr lang="en-ZA" dirty="0"/>
                        <a:t>Indicator category</a:t>
                      </a:r>
                    </a:p>
                  </a:txBody>
                  <a:tcPr>
                    <a:solidFill>
                      <a:schemeClr val="bg1">
                        <a:lumMod val="95000"/>
                      </a:schemeClr>
                    </a:solidFill>
                  </a:tcPr>
                </a:tc>
                <a:tc>
                  <a:txBody>
                    <a:bodyPr/>
                    <a:lstStyle/>
                    <a:p>
                      <a:r>
                        <a:rPr lang="en-ZA" dirty="0"/>
                        <a:t>Indicators</a:t>
                      </a:r>
                    </a:p>
                  </a:txBody>
                  <a:tcPr>
                    <a:solidFill>
                      <a:schemeClr val="bg1">
                        <a:lumMod val="95000"/>
                      </a:schemeClr>
                    </a:solidFill>
                  </a:tcPr>
                </a:tc>
                <a:extLst>
                  <a:ext uri="{0D108BD9-81ED-4DB2-BD59-A6C34878D82A}">
                    <a16:rowId xmlns:a16="http://schemas.microsoft.com/office/drawing/2014/main" val="2000615689"/>
                  </a:ext>
                </a:extLst>
              </a:tr>
              <a:tr h="370840">
                <a:tc rowSpan="3">
                  <a:txBody>
                    <a:bodyPr/>
                    <a:lstStyle/>
                    <a:p>
                      <a:r>
                        <a:rPr lang="en-ZA" dirty="0"/>
                        <a:t>Outputs (scientific publications)</a:t>
                      </a:r>
                    </a:p>
                  </a:txBody>
                  <a:tcPr/>
                </a:tc>
                <a:tc rowSpan="3">
                  <a:txBody>
                    <a:bodyPr/>
                    <a:lstStyle/>
                    <a:p>
                      <a:r>
                        <a:rPr lang="en-ZA" dirty="0"/>
                        <a:t>Journal articles</a:t>
                      </a:r>
                    </a:p>
                  </a:txBody>
                  <a:tcPr/>
                </a:tc>
                <a:tc>
                  <a:txBody>
                    <a:bodyPr/>
                    <a:lstStyle/>
                    <a:p>
                      <a:r>
                        <a:rPr lang="en-ZA" dirty="0"/>
                        <a:t>Production (volume of output)</a:t>
                      </a:r>
                    </a:p>
                  </a:txBody>
                  <a:tcPr/>
                </a:tc>
                <a:tc>
                  <a:txBody>
                    <a:bodyPr/>
                    <a:lstStyle/>
                    <a:p>
                      <a:r>
                        <a:rPr lang="en-ZA" dirty="0"/>
                        <a:t>Nr of full papers with at least one SA-author</a:t>
                      </a:r>
                    </a:p>
                  </a:txBody>
                  <a:tcPr/>
                </a:tc>
                <a:extLst>
                  <a:ext uri="{0D108BD9-81ED-4DB2-BD59-A6C34878D82A}">
                    <a16:rowId xmlns:a16="http://schemas.microsoft.com/office/drawing/2014/main" val="3175558592"/>
                  </a:ext>
                </a:extLst>
              </a:tr>
              <a:tr h="370840">
                <a:tc vMerge="1">
                  <a:txBody>
                    <a:bodyPr/>
                    <a:lstStyle/>
                    <a:p>
                      <a:endParaRPr lang="en-ZA"/>
                    </a:p>
                  </a:txBody>
                  <a:tcPr/>
                </a:tc>
                <a:tc vMerge="1">
                  <a:txBody>
                    <a:bodyPr/>
                    <a:lstStyle/>
                    <a:p>
                      <a:endParaRPr lang="en-ZA"/>
                    </a:p>
                  </a:txBody>
                  <a:tcPr/>
                </a:tc>
                <a:tc>
                  <a:txBody>
                    <a:bodyPr/>
                    <a:lstStyle/>
                    <a:p>
                      <a:r>
                        <a:rPr lang="en-ZA" dirty="0"/>
                        <a:t>World share</a:t>
                      </a:r>
                    </a:p>
                  </a:txBody>
                  <a:tcPr/>
                </a:tc>
                <a:tc>
                  <a:txBody>
                    <a:bodyPr/>
                    <a:lstStyle/>
                    <a:p>
                      <a:r>
                        <a:rPr lang="en-ZA" dirty="0"/>
                        <a:t>Percentage</a:t>
                      </a:r>
                      <a:r>
                        <a:rPr lang="en-ZA" baseline="0" dirty="0"/>
                        <a:t> of SA-authored papers as share of total number of world paper (y)</a:t>
                      </a:r>
                      <a:endParaRPr lang="en-ZA" dirty="0"/>
                    </a:p>
                  </a:txBody>
                  <a:tcPr/>
                </a:tc>
                <a:extLst>
                  <a:ext uri="{0D108BD9-81ED-4DB2-BD59-A6C34878D82A}">
                    <a16:rowId xmlns:a16="http://schemas.microsoft.com/office/drawing/2014/main" val="3027606791"/>
                  </a:ext>
                </a:extLst>
              </a:tr>
              <a:tr h="370840">
                <a:tc vMerge="1">
                  <a:txBody>
                    <a:bodyPr/>
                    <a:lstStyle/>
                    <a:p>
                      <a:endParaRPr lang="en-ZA"/>
                    </a:p>
                  </a:txBody>
                  <a:tcPr/>
                </a:tc>
                <a:tc vMerge="1">
                  <a:txBody>
                    <a:bodyPr/>
                    <a:lstStyle/>
                    <a:p>
                      <a:endParaRPr lang="en-ZA"/>
                    </a:p>
                  </a:txBody>
                  <a:tcPr/>
                </a:tc>
                <a:tc>
                  <a:txBody>
                    <a:bodyPr/>
                    <a:lstStyle/>
                    <a:p>
                      <a:r>
                        <a:rPr lang="en-ZA"/>
                        <a:t>Share </a:t>
                      </a:r>
                      <a:r>
                        <a:rPr lang="en-ZA" dirty="0"/>
                        <a:t>by main scientific field</a:t>
                      </a:r>
                    </a:p>
                  </a:txBody>
                  <a:tcPr/>
                </a:tc>
                <a:tc>
                  <a:txBody>
                    <a:bodyPr/>
                    <a:lstStyle/>
                    <a:p>
                      <a:r>
                        <a:rPr lang="en-ZA" dirty="0"/>
                        <a:t>Nr (and percentage) of SA authored papers</a:t>
                      </a:r>
                      <a:r>
                        <a:rPr lang="en-ZA" baseline="0" dirty="0"/>
                        <a:t> in engineering, natural sciences, health sciences, humanities and social sciences</a:t>
                      </a:r>
                      <a:endParaRPr lang="en-ZA" dirty="0"/>
                    </a:p>
                  </a:txBody>
                  <a:tcPr/>
                </a:tc>
                <a:extLst>
                  <a:ext uri="{0D108BD9-81ED-4DB2-BD59-A6C34878D82A}">
                    <a16:rowId xmlns:a16="http://schemas.microsoft.com/office/drawing/2014/main" val="2271959082"/>
                  </a:ext>
                </a:extLst>
              </a:tr>
            </a:tbl>
          </a:graphicData>
        </a:graphic>
      </p:graphicFrame>
      <p:sp>
        <p:nvSpPr>
          <p:cNvPr id="5" name="TextBox 4"/>
          <p:cNvSpPr txBox="1"/>
          <p:nvPr/>
        </p:nvSpPr>
        <p:spPr>
          <a:xfrm>
            <a:off x="1981200" y="5433848"/>
            <a:ext cx="8229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ZA" dirty="0">
                <a:solidFill>
                  <a:prstClr val="black"/>
                </a:solidFill>
                <a:latin typeface="Gill Sans MT"/>
              </a:rPr>
              <a:t>Time frames and </a:t>
            </a:r>
            <a:r>
              <a:rPr lang="en-ZA">
                <a:solidFill>
                  <a:prstClr val="black"/>
                </a:solidFill>
                <a:latin typeface="Gill Sans MT"/>
              </a:rPr>
              <a:t>data sources </a:t>
            </a:r>
            <a:r>
              <a:rPr lang="en-ZA" dirty="0">
                <a:solidFill>
                  <a:prstClr val="black"/>
                </a:solidFill>
                <a:latin typeface="Gill Sans MT"/>
              </a:rPr>
              <a:t>for each indicator to be specified</a:t>
            </a:r>
          </a:p>
        </p:txBody>
      </p:sp>
    </p:spTree>
    <p:extLst>
      <p:ext uri="{BB962C8B-B14F-4D97-AF65-F5344CB8AC3E}">
        <p14:creationId xmlns:p14="http://schemas.microsoft.com/office/powerpoint/2010/main" val="200406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STI evaluations</a:t>
            </a:r>
          </a:p>
        </p:txBody>
      </p:sp>
      <p:sp>
        <p:nvSpPr>
          <p:cNvPr id="3" name="Text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0249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STI evaluations – systemic evaluations</a:t>
            </a:r>
          </a:p>
        </p:txBody>
      </p:sp>
      <p:sp>
        <p:nvSpPr>
          <p:cNvPr id="3" name="Content Placeholder 2"/>
          <p:cNvSpPr>
            <a:spLocks noGrp="1"/>
          </p:cNvSpPr>
          <p:nvPr>
            <p:ph idx="1"/>
          </p:nvPr>
        </p:nvSpPr>
        <p:spPr>
          <a:xfrm>
            <a:off x="1981200" y="1600201"/>
            <a:ext cx="8229600" cy="4558228"/>
          </a:xfrm>
        </p:spPr>
        <p:txBody>
          <a:bodyPr>
            <a:noAutofit/>
          </a:bodyPr>
          <a:lstStyle/>
          <a:p>
            <a:pPr marL="0" indent="0">
              <a:buNone/>
            </a:pPr>
            <a:r>
              <a:rPr lang="en-ZA" sz="2100" dirty="0"/>
              <a:t>Our framework distinguishes </a:t>
            </a:r>
            <a:r>
              <a:rPr lang="en-ZA" sz="2100"/>
              <a:t>between </a:t>
            </a:r>
            <a:r>
              <a:rPr lang="en-ZA" sz="2100" u="sng"/>
              <a:t>system-level</a:t>
            </a:r>
            <a:r>
              <a:rPr lang="en-ZA" sz="2100"/>
              <a:t> </a:t>
            </a:r>
            <a:r>
              <a:rPr lang="en-ZA" sz="2100" dirty="0"/>
              <a:t>evaluations (SE’s</a:t>
            </a:r>
            <a:r>
              <a:rPr lang="en-ZA" sz="2100"/>
              <a:t>)  and </a:t>
            </a:r>
            <a:r>
              <a:rPr lang="en-ZA" sz="2100" u="sng"/>
              <a:t>programme-level</a:t>
            </a:r>
            <a:r>
              <a:rPr lang="en-ZA" sz="2100"/>
              <a:t> </a:t>
            </a:r>
            <a:r>
              <a:rPr lang="en-ZA" sz="2100" dirty="0"/>
              <a:t>evaluations (PE’s). We discuss the former first.</a:t>
            </a:r>
          </a:p>
          <a:p>
            <a:pPr marL="0" indent="0">
              <a:buNone/>
            </a:pPr>
            <a:endParaRPr lang="en-ZA" sz="2100" dirty="0"/>
          </a:p>
          <a:p>
            <a:r>
              <a:rPr lang="en-ZA" sz="2100" dirty="0"/>
              <a:t>SE’s are typically time and cost intensive and hence are only done at medium-term intervals (every four or five years)</a:t>
            </a:r>
          </a:p>
          <a:p>
            <a:r>
              <a:rPr lang="en-ZA" sz="2100" dirty="0"/>
              <a:t>SE’s will ideally be used to assess the state of the performance of the national STI system against the background of key policy imperatives </a:t>
            </a:r>
            <a:r>
              <a:rPr lang="en-ZA" sz="2100"/>
              <a:t>as contained in </a:t>
            </a:r>
            <a:r>
              <a:rPr lang="en-ZA" sz="2100" dirty="0"/>
              <a:t>national policy documents and decadal plans</a:t>
            </a:r>
          </a:p>
          <a:p>
            <a:r>
              <a:rPr lang="en-ZA" sz="2100" dirty="0"/>
              <a:t>SE’s address questions of relevance, effectives and impact as well as efficiency and sustainability and must therefore be accompanied by explicit mechanisms for learning.</a:t>
            </a:r>
          </a:p>
          <a:p>
            <a:pPr marL="0" indent="0">
              <a:buNone/>
            </a:pPr>
            <a:endParaRPr lang="en-ZA" sz="2100" dirty="0"/>
          </a:p>
        </p:txBody>
      </p:sp>
    </p:spTree>
    <p:extLst>
      <p:ext uri="{BB962C8B-B14F-4D97-AF65-F5344CB8AC3E}">
        <p14:creationId xmlns:p14="http://schemas.microsoft.com/office/powerpoint/2010/main" val="405004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An indicative </a:t>
            </a:r>
            <a:r>
              <a:rPr lang="en-ZA" dirty="0"/>
              <a:t>list </a:t>
            </a:r>
            <a:r>
              <a:rPr lang="en-ZA"/>
              <a:t>of SE questions</a:t>
            </a:r>
            <a:endParaRPr lang="en-ZA" dirty="0"/>
          </a:p>
        </p:txBody>
      </p:sp>
      <p:sp>
        <p:nvSpPr>
          <p:cNvPr id="3" name="Content Placeholder 2"/>
          <p:cNvSpPr>
            <a:spLocks noGrp="1"/>
          </p:cNvSpPr>
          <p:nvPr>
            <p:ph idx="1"/>
          </p:nvPr>
        </p:nvSpPr>
        <p:spPr>
          <a:xfrm>
            <a:off x="1887558" y="1677319"/>
            <a:ext cx="8460953" cy="4381958"/>
          </a:xfrm>
        </p:spPr>
        <p:txBody>
          <a:bodyPr>
            <a:noAutofit/>
          </a:bodyPr>
          <a:lstStyle/>
          <a:p>
            <a:pPr lvl="0">
              <a:buFont typeface="+mj-lt"/>
              <a:buAutoNum type="arabicPeriod"/>
            </a:pPr>
            <a:r>
              <a:rPr lang="en-ZA" sz="1800" dirty="0"/>
              <a:t>Is the rationale and structure of the STI system sufficiently aligned to user stakeholders needs and policy objectives?</a:t>
            </a:r>
          </a:p>
          <a:p>
            <a:pPr lvl="0">
              <a:buFont typeface="+mj-lt"/>
              <a:buAutoNum type="arabicPeriod"/>
            </a:pPr>
            <a:r>
              <a:rPr lang="en-ZA" sz="1800" dirty="0"/>
              <a:t>How does the behaviour of institutional actors (including regulatory and governance structures) affect STI management and funding allocation processes, especially in terms of supporting effective coordination and cooperation?</a:t>
            </a:r>
          </a:p>
          <a:p>
            <a:pPr lvl="0">
              <a:buFont typeface="+mj-lt"/>
              <a:buAutoNum type="arabicPeriod"/>
            </a:pPr>
            <a:r>
              <a:rPr lang="en-ZA" sz="1800" dirty="0"/>
              <a:t>What is the effect of investments in human capability development at the tertiary level on the STI system, especially the employability of university graduates and the quality of human resources in science?</a:t>
            </a:r>
          </a:p>
          <a:p>
            <a:pPr marL="446088" indent="-446088">
              <a:buFont typeface="+mj-lt"/>
              <a:buAutoNum type="arabicPeriod"/>
            </a:pPr>
            <a:r>
              <a:rPr lang="en-ZA" sz="1800"/>
              <a:t> </a:t>
            </a:r>
            <a:r>
              <a:rPr lang="en-ZA" sz="1800" dirty="0"/>
              <a:t>What is the effect of scientific and engineering research on technological development and innovation, especially in terms of effective knowledge transfer and utilisation?</a:t>
            </a:r>
          </a:p>
          <a:p>
            <a:pPr lvl="0">
              <a:buFont typeface="+mj-lt"/>
              <a:buAutoNum type="arabicPeriod"/>
            </a:pPr>
            <a:r>
              <a:rPr lang="en-ZA" sz="1800" dirty="0"/>
              <a:t>Which R&amp;D and innovation outputs should be prioritised to boost performance of the STI system, especially in terms of strengthening the national science-innovation ecosystem and boosting innovation-led economic competitiveness ?</a:t>
            </a:r>
          </a:p>
          <a:p>
            <a:pPr lvl="0">
              <a:buAutoNum type="arabicPeriod"/>
            </a:pPr>
            <a:r>
              <a:rPr lang="en-ZA" sz="1800" dirty="0"/>
              <a:t>How do we balance demands for productivity and impact with  imperatives to conduct R&amp;D with integrity and accountability? </a:t>
            </a:r>
          </a:p>
          <a:p>
            <a:pPr lvl="0">
              <a:buFont typeface="+mj-lt"/>
              <a:buAutoNum type="arabicPeriod"/>
            </a:pPr>
            <a:endParaRPr lang="en-ZA" sz="1800" dirty="0"/>
          </a:p>
        </p:txBody>
      </p:sp>
    </p:spTree>
    <p:extLst>
      <p:ext uri="{BB962C8B-B14F-4D97-AF65-F5344CB8AC3E}">
        <p14:creationId xmlns:p14="http://schemas.microsoft.com/office/powerpoint/2010/main" val="78987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t>STI evaluations: programme-level </a:t>
            </a:r>
            <a:r>
              <a:rPr lang="en-ZA" dirty="0"/>
              <a:t>evaluations</a:t>
            </a:r>
          </a:p>
        </p:txBody>
      </p:sp>
      <p:sp>
        <p:nvSpPr>
          <p:cNvPr id="3" name="Content Placeholder 2"/>
          <p:cNvSpPr>
            <a:spLocks noGrp="1"/>
          </p:cNvSpPr>
          <p:nvPr>
            <p:ph idx="1"/>
          </p:nvPr>
        </p:nvSpPr>
        <p:spPr/>
        <p:txBody>
          <a:bodyPr>
            <a:normAutofit/>
          </a:bodyPr>
          <a:lstStyle/>
          <a:p>
            <a:pPr marL="0" indent="0">
              <a:buNone/>
            </a:pPr>
            <a:r>
              <a:rPr lang="en-ZA" sz="2000" dirty="0"/>
              <a:t>At the lower level of the science system we are interested in evaluating the performance of both STI </a:t>
            </a:r>
            <a:r>
              <a:rPr lang="en-ZA" sz="2000" u="sng" dirty="0"/>
              <a:t>intervention</a:t>
            </a:r>
            <a:r>
              <a:rPr lang="en-ZA" sz="2000" dirty="0"/>
              <a:t> programmes and </a:t>
            </a:r>
            <a:r>
              <a:rPr lang="en-ZA" sz="2000" u="sng" dirty="0"/>
              <a:t>research</a:t>
            </a:r>
            <a:r>
              <a:rPr lang="en-ZA" sz="2000" dirty="0"/>
              <a:t> programmes and projects. It is at this level that we must apply the lessons learnt from 60 years of scholarship in programme evaluation studies. What are these?</a:t>
            </a:r>
          </a:p>
          <a:p>
            <a:r>
              <a:rPr lang="en-ZA" sz="2000" dirty="0"/>
              <a:t>PE’s </a:t>
            </a:r>
            <a:r>
              <a:rPr lang="en-ZA" sz="2000"/>
              <a:t>invariably consists of implmenting </a:t>
            </a:r>
            <a:r>
              <a:rPr lang="en-ZA" sz="2000" dirty="0"/>
              <a:t>theory-based approaches (which involve the construction of theories of change and associated logic models/log frames and customized outcome and impact statements)</a:t>
            </a:r>
          </a:p>
          <a:p>
            <a:r>
              <a:rPr lang="en-ZA" sz="2000" dirty="0"/>
              <a:t>PE’s acknowledge the value of the integration of quantitative and qualitative methodologies in making strong claims about causal attribution (or at least contribution) in complex programmes.</a:t>
            </a:r>
          </a:p>
          <a:p>
            <a:r>
              <a:rPr lang="en-ZA" sz="2000" dirty="0"/>
              <a:t>Evaluation of </a:t>
            </a:r>
            <a:r>
              <a:rPr lang="en-ZA" sz="2000" u="sng" dirty="0"/>
              <a:t>research</a:t>
            </a:r>
            <a:r>
              <a:rPr lang="en-ZA" sz="2000" dirty="0"/>
              <a:t> (programmes) faces additional challenges given the open-ended nature of the process of scientific research and </a:t>
            </a:r>
            <a:r>
              <a:rPr lang="en-ZA" sz="2000"/>
              <a:t>development. </a:t>
            </a:r>
            <a:endParaRPr lang="en-ZA" sz="2000" dirty="0"/>
          </a:p>
        </p:txBody>
      </p:sp>
    </p:spTree>
    <p:extLst>
      <p:ext uri="{BB962C8B-B14F-4D97-AF65-F5344CB8AC3E}">
        <p14:creationId xmlns:p14="http://schemas.microsoft.com/office/powerpoint/2010/main" val="6758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Outline of the proposed M&amp;E Framework</a:t>
            </a:r>
          </a:p>
        </p:txBody>
      </p:sp>
      <p:sp>
        <p:nvSpPr>
          <p:cNvPr id="3" name="TextBox 2"/>
          <p:cNvSpPr txBox="1"/>
          <p:nvPr/>
        </p:nvSpPr>
        <p:spPr>
          <a:xfrm>
            <a:off x="2102070" y="2661497"/>
            <a:ext cx="328973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ZA" sz="2000" dirty="0">
                <a:solidFill>
                  <a:prstClr val="black"/>
                </a:solidFill>
                <a:latin typeface="Gill Sans MT"/>
              </a:rPr>
              <a:t>MONITORING</a:t>
            </a:r>
          </a:p>
        </p:txBody>
      </p:sp>
      <p:sp>
        <p:nvSpPr>
          <p:cNvPr id="4" name="TextBox 3"/>
          <p:cNvSpPr txBox="1"/>
          <p:nvPr/>
        </p:nvSpPr>
        <p:spPr>
          <a:xfrm>
            <a:off x="6605752" y="2661497"/>
            <a:ext cx="340009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ZA" sz="2000" dirty="0">
                <a:solidFill>
                  <a:prstClr val="black"/>
                </a:solidFill>
                <a:latin typeface="Gill Sans MT"/>
              </a:rPr>
              <a:t>EVALUATION</a:t>
            </a:r>
          </a:p>
        </p:txBody>
      </p:sp>
      <p:sp>
        <p:nvSpPr>
          <p:cNvPr id="5" name="TextBox 4"/>
          <p:cNvSpPr txBox="1"/>
          <p:nvPr/>
        </p:nvSpPr>
        <p:spPr>
          <a:xfrm>
            <a:off x="2102070" y="3382136"/>
            <a:ext cx="328973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ZA" dirty="0">
                <a:solidFill>
                  <a:prstClr val="black"/>
                </a:solidFill>
                <a:latin typeface="Gill Sans MT"/>
              </a:rPr>
              <a:t>SA STI SCOREBOARD</a:t>
            </a:r>
          </a:p>
        </p:txBody>
      </p:sp>
      <p:sp>
        <p:nvSpPr>
          <p:cNvPr id="6" name="TextBox 5"/>
          <p:cNvSpPr txBox="1"/>
          <p:nvPr/>
        </p:nvSpPr>
        <p:spPr>
          <a:xfrm>
            <a:off x="2617076" y="4087386"/>
            <a:ext cx="277473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ZA" dirty="0">
                <a:solidFill>
                  <a:prstClr val="black"/>
                </a:solidFill>
                <a:latin typeface="Gill Sans MT"/>
              </a:rPr>
              <a:t>Domestic benchmarking</a:t>
            </a:r>
          </a:p>
        </p:txBody>
      </p:sp>
      <p:sp>
        <p:nvSpPr>
          <p:cNvPr id="7" name="TextBox 6"/>
          <p:cNvSpPr txBox="1"/>
          <p:nvPr/>
        </p:nvSpPr>
        <p:spPr>
          <a:xfrm>
            <a:off x="2617076" y="4607970"/>
            <a:ext cx="277473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ZA" dirty="0">
                <a:solidFill>
                  <a:prstClr val="black"/>
                </a:solidFill>
                <a:latin typeface="Gill Sans MT"/>
              </a:rPr>
              <a:t>International benchmarking</a:t>
            </a:r>
          </a:p>
        </p:txBody>
      </p:sp>
      <p:cxnSp>
        <p:nvCxnSpPr>
          <p:cNvPr id="9" name="Straight Connector 8"/>
          <p:cNvCxnSpPr/>
          <p:nvPr/>
        </p:nvCxnSpPr>
        <p:spPr>
          <a:xfrm>
            <a:off x="2249214" y="3751468"/>
            <a:ext cx="0" cy="1041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6" idx="1"/>
          </p:cNvCxnSpPr>
          <p:nvPr/>
        </p:nvCxnSpPr>
        <p:spPr>
          <a:xfrm>
            <a:off x="2249214" y="4272052"/>
            <a:ext cx="3678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7" idx="1"/>
          </p:cNvCxnSpPr>
          <p:nvPr/>
        </p:nvCxnSpPr>
        <p:spPr>
          <a:xfrm>
            <a:off x="2249215" y="4792636"/>
            <a:ext cx="367861"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605752" y="3326958"/>
            <a:ext cx="3289737"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sz="1600" dirty="0">
                <a:solidFill>
                  <a:prstClr val="black"/>
                </a:solidFill>
                <a:latin typeface="Gill Sans MT"/>
              </a:rPr>
              <a:t>System-level evaluations (at sector and institutional levels)</a:t>
            </a:r>
          </a:p>
        </p:txBody>
      </p:sp>
      <p:sp>
        <p:nvSpPr>
          <p:cNvPr id="19" name="TextBox 18"/>
          <p:cNvSpPr txBox="1"/>
          <p:nvPr/>
        </p:nvSpPr>
        <p:spPr>
          <a:xfrm>
            <a:off x="6605752" y="4146305"/>
            <a:ext cx="3289737"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en-ZA" sz="1600" dirty="0">
                <a:solidFill>
                  <a:prstClr val="black"/>
                </a:solidFill>
                <a:latin typeface="Gill Sans MT"/>
              </a:rPr>
              <a:t>Programme-level evaluations (intervention and research programmes)</a:t>
            </a:r>
          </a:p>
        </p:txBody>
      </p:sp>
      <p:cxnSp>
        <p:nvCxnSpPr>
          <p:cNvPr id="25" name="Straight Arrow Connector 24"/>
          <p:cNvCxnSpPr/>
          <p:nvPr/>
        </p:nvCxnSpPr>
        <p:spPr>
          <a:xfrm>
            <a:off x="5391806" y="2795081"/>
            <a:ext cx="121394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a:stCxn id="4" idx="1"/>
            <a:endCxn id="3" idx="3"/>
          </p:cNvCxnSpPr>
          <p:nvPr/>
        </p:nvCxnSpPr>
        <p:spPr>
          <a:xfrm flipH="1">
            <a:off x="5391806" y="2861552"/>
            <a:ext cx="121394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2102070" y="1947236"/>
            <a:ext cx="1786759" cy="461665"/>
          </a:xfrm>
          <a:prstGeom prst="rect">
            <a:avLst/>
          </a:prstGeom>
          <a:noFill/>
        </p:spPr>
        <p:txBody>
          <a:bodyPr wrap="square" rtlCol="0">
            <a:spAutoFit/>
          </a:bodyPr>
          <a:lstStyle/>
          <a:p>
            <a:pPr defTabSz="457200"/>
            <a:r>
              <a:rPr lang="en-ZA" sz="2400" dirty="0">
                <a:solidFill>
                  <a:prstClr val="black"/>
                </a:solidFill>
                <a:latin typeface="Gill Sans MT"/>
              </a:rPr>
              <a:t>CONTEXT</a:t>
            </a:r>
          </a:p>
        </p:txBody>
      </p:sp>
      <p:sp>
        <p:nvSpPr>
          <p:cNvPr id="32" name="Rectangle 31"/>
          <p:cNvSpPr/>
          <p:nvPr/>
        </p:nvSpPr>
        <p:spPr>
          <a:xfrm>
            <a:off x="1981201" y="2532993"/>
            <a:ext cx="8350469" cy="2848304"/>
          </a:xfrm>
          <a:prstGeom prst="rect">
            <a:avLst/>
          </a:prstGeom>
          <a:solidFill>
            <a:schemeClr val="tx1">
              <a:alpha val="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ZA" dirty="0">
              <a:solidFill>
                <a:prstClr val="black"/>
              </a:solidFill>
              <a:latin typeface="Gill Sans MT"/>
            </a:endParaRPr>
          </a:p>
        </p:txBody>
      </p:sp>
      <p:sp>
        <p:nvSpPr>
          <p:cNvPr id="33" name="TextBox 32"/>
          <p:cNvSpPr txBox="1"/>
          <p:nvPr/>
        </p:nvSpPr>
        <p:spPr>
          <a:xfrm>
            <a:off x="3850728" y="5853936"/>
            <a:ext cx="4361793" cy="369332"/>
          </a:xfrm>
          <a:prstGeom prst="rect">
            <a:avLst/>
          </a:prstGeom>
          <a:noFill/>
        </p:spPr>
        <p:txBody>
          <a:bodyPr wrap="square" rtlCol="0">
            <a:spAutoFit/>
          </a:bodyPr>
          <a:lstStyle/>
          <a:p>
            <a:pPr algn="ctr" defTabSz="457200"/>
            <a:r>
              <a:rPr lang="en-ZA" dirty="0">
                <a:solidFill>
                  <a:prstClr val="black"/>
                </a:solidFill>
                <a:latin typeface="Gill Sans MT"/>
              </a:rPr>
              <a:t>IMPLEMENTATION</a:t>
            </a:r>
          </a:p>
        </p:txBody>
      </p:sp>
      <p:sp>
        <p:nvSpPr>
          <p:cNvPr id="34" name="Down Arrow 33"/>
          <p:cNvSpPr/>
          <p:nvPr/>
        </p:nvSpPr>
        <p:spPr>
          <a:xfrm>
            <a:off x="5906814" y="5456923"/>
            <a:ext cx="249620" cy="28205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ZA" dirty="0">
              <a:solidFill>
                <a:prstClr val="black"/>
              </a:solidFill>
              <a:latin typeface="Gill Sans MT"/>
            </a:endParaRPr>
          </a:p>
        </p:txBody>
      </p:sp>
    </p:spTree>
    <p:extLst>
      <p:ext uri="{BB962C8B-B14F-4D97-AF65-F5344CB8AC3E}">
        <p14:creationId xmlns:p14="http://schemas.microsoft.com/office/powerpoint/2010/main" val="28830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3600" dirty="0">
                <a:latin typeface="Garamond" panose="02020404030301010803" pitchFamily="18" charset="0"/>
              </a:rPr>
            </a:br>
            <a:r>
              <a:rPr lang="nl-NL" sz="2900" b="1" dirty="0">
                <a:solidFill>
                  <a:srgbClr val="820000"/>
                </a:solidFill>
                <a:latin typeface="Garamond" panose="02020404030301010803" pitchFamily="18" charset="0"/>
              </a:rPr>
              <a:t>Wendy Larner</a:t>
            </a:r>
          </a:p>
          <a:p>
            <a:pPr algn="ctr">
              <a:spcAft>
                <a:spcPts val="1800"/>
              </a:spcAft>
            </a:pPr>
            <a:r>
              <a:rPr lang="en-AU" sz="2500" i="1" dirty="0">
                <a:latin typeface="Garamond" panose="02020404030301010803" pitchFamily="18" charset="0"/>
              </a:rPr>
              <a:t>President of the Royal Society </a:t>
            </a:r>
            <a:r>
              <a:rPr lang="en-AU" sz="2500" i="1" dirty="0" err="1">
                <a:latin typeface="Garamond" panose="02020404030301010803" pitchFamily="18" charset="0"/>
              </a:rPr>
              <a:t>Te</a:t>
            </a:r>
            <a:r>
              <a:rPr lang="en-AU" sz="2500" i="1" dirty="0">
                <a:latin typeface="Garamond" panose="02020404030301010803" pitchFamily="18" charset="0"/>
              </a:rPr>
              <a:t> </a:t>
            </a:r>
            <a:r>
              <a:rPr lang="en-AU" sz="2500" i="1" dirty="0" err="1">
                <a:latin typeface="Garamond" panose="02020404030301010803" pitchFamily="18" charset="0"/>
              </a:rPr>
              <a:t>Apārangi</a:t>
            </a:r>
            <a:r>
              <a:rPr lang="en-AU" sz="2500" i="1" dirty="0">
                <a:latin typeface="Garamond" panose="02020404030301010803" pitchFamily="18" charset="0"/>
              </a:rPr>
              <a:t>, New Zealand</a:t>
            </a: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127315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Thank 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649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3600" dirty="0">
                <a:latin typeface="Garamond" panose="02020404030301010803" pitchFamily="18" charset="0"/>
              </a:rPr>
            </a:br>
            <a:r>
              <a:rPr lang="nl-NL" sz="2900" b="1" dirty="0">
                <a:solidFill>
                  <a:srgbClr val="820000"/>
                </a:solidFill>
                <a:latin typeface="Garamond" panose="02020404030301010803" pitchFamily="18" charset="0"/>
              </a:rPr>
              <a:t>Genevieve Simpson  </a:t>
            </a:r>
          </a:p>
          <a:p>
            <a:pPr algn="ctr">
              <a:lnSpc>
                <a:spcPct val="134000"/>
              </a:lnSpc>
              <a:spcAft>
                <a:spcPts val="600"/>
              </a:spcAft>
            </a:pPr>
            <a:r>
              <a:rPr lang="en-AU" sz="2500" i="1" dirty="0">
                <a:latin typeface="Garamond" panose="02020404030301010803" pitchFamily="18" charset="0"/>
              </a:rPr>
              <a:t>Director Strategy, Planning, Partnerships National Research Foundation, South Africa </a:t>
            </a: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375380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313584"/>
            <a:ext cx="9144000" cy="5504584"/>
          </a:xfrm>
          <a:prstGeom prst="rect">
            <a:avLst/>
          </a:prstGeom>
        </p:spPr>
      </p:pic>
      <p:sp>
        <p:nvSpPr>
          <p:cNvPr id="7" name="Title 6"/>
          <p:cNvSpPr>
            <a:spLocks noGrp="1"/>
          </p:cNvSpPr>
          <p:nvPr>
            <p:ph type="ctrTitle"/>
          </p:nvPr>
        </p:nvSpPr>
        <p:spPr>
          <a:xfrm>
            <a:off x="1404083" y="990201"/>
            <a:ext cx="9144000" cy="1200150"/>
          </a:xfrm>
        </p:spPr>
        <p:txBody>
          <a:bodyPr>
            <a:noAutofit/>
            <a:scene3d>
              <a:camera prst="orthographicFront"/>
              <a:lightRig rig="soft" dir="t">
                <a:rot lat="0" lon="0" rev="15600000"/>
              </a:lightRig>
            </a:scene3d>
            <a:sp3d extrusionH="57150" prstMaterial="softEdge">
              <a:bevelT w="25400" h="38100"/>
            </a:sp3d>
          </a:bodyPr>
          <a:lstStyle/>
          <a:p>
            <a:pPr algn="ctr"/>
            <a:br>
              <a:rPr lang="en-ZA" sz="3200" dirty="0">
                <a:solidFill>
                  <a:schemeClr val="tx2">
                    <a:lumMod val="60000"/>
                    <a:lumOff val="40000"/>
                  </a:schemeClr>
                </a:solidFill>
                <a:effectLst>
                  <a:outerShdw blurRad="38100" dist="38100" dir="2700000" algn="tl">
                    <a:srgbClr val="000000">
                      <a:alpha val="43137"/>
                    </a:srgbClr>
                  </a:outerShdw>
                </a:effectLst>
              </a:rPr>
            </a:br>
            <a:endParaRPr lang="en-GB" sz="3200" dirty="0">
              <a:solidFill>
                <a:schemeClr val="accent5">
                  <a:lumMod val="7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A8380127-2E4F-4720-A546-49D7111EBC0C}" type="slidenum">
              <a:rPr lang="en-US">
                <a:solidFill>
                  <a:srgbClr val="4472C4"/>
                </a:solidFill>
              </a:rPr>
              <a:pPr/>
              <a:t>32</a:t>
            </a:fld>
            <a:endParaRPr lang="en-US" dirty="0">
              <a:solidFill>
                <a:srgbClr val="4472C4"/>
              </a:solidFill>
            </a:endParaRPr>
          </a:p>
        </p:txBody>
      </p:sp>
      <p:sp>
        <p:nvSpPr>
          <p:cNvPr id="6" name="TextBox 5"/>
          <p:cNvSpPr txBox="1"/>
          <p:nvPr/>
        </p:nvSpPr>
        <p:spPr>
          <a:xfrm>
            <a:off x="6595730" y="4593739"/>
            <a:ext cx="3923778" cy="400110"/>
          </a:xfrm>
          <a:prstGeom prst="rect">
            <a:avLst/>
          </a:prstGeom>
          <a:noFill/>
        </p:spPr>
        <p:txBody>
          <a:bodyPr wrap="square" rtlCol="0">
            <a:spAutoFit/>
          </a:bodyPr>
          <a:lstStyle/>
          <a:p>
            <a:pPr algn="ctr">
              <a:defRPr/>
            </a:pPr>
            <a:r>
              <a:rPr lang="en-GB" sz="2000" b="1" i="1" kern="0" dirty="0">
                <a:solidFill>
                  <a:srgbClr val="5B9BD5">
                    <a:lumMod val="75000"/>
                  </a:srgbClr>
                </a:solidFill>
                <a:effectLst>
                  <a:outerShdw blurRad="38100" dist="38100" dir="2700000" algn="tl">
                    <a:srgbClr val="000000">
                      <a:alpha val="43137"/>
                    </a:srgbClr>
                  </a:outerShdw>
                </a:effectLst>
                <a:latin typeface="Arial"/>
                <a:cs typeface="Arial" panose="020B0604020202020204" pitchFamily="34" charset="0"/>
              </a:rPr>
              <a:t>   </a:t>
            </a:r>
          </a:p>
        </p:txBody>
      </p:sp>
      <p:sp>
        <p:nvSpPr>
          <p:cNvPr id="8" name="TextBox 7">
            <a:extLst>
              <a:ext uri="{FF2B5EF4-FFF2-40B4-BE49-F238E27FC236}">
                <a16:creationId xmlns:a16="http://schemas.microsoft.com/office/drawing/2014/main" id="{328D7C34-6EFE-4D4C-ADB6-F399839C46A6}"/>
              </a:ext>
            </a:extLst>
          </p:cNvPr>
          <p:cNvSpPr txBox="1"/>
          <p:nvPr/>
        </p:nvSpPr>
        <p:spPr>
          <a:xfrm>
            <a:off x="4498464" y="3944830"/>
            <a:ext cx="3551584" cy="584775"/>
          </a:xfrm>
          <a:prstGeom prst="rect">
            <a:avLst/>
          </a:prstGeom>
          <a:noFill/>
        </p:spPr>
        <p:txBody>
          <a:bodyPr wrap="square" rtlCol="0">
            <a:spAutoFit/>
          </a:bodyPr>
          <a:lstStyle/>
          <a:p>
            <a:pPr algn="ctr">
              <a:defRPr/>
            </a:pPr>
            <a:r>
              <a:rPr lang="en-GB" sz="1600" b="1" i="1" kern="0" dirty="0">
                <a:solidFill>
                  <a:srgbClr val="1F497D">
                    <a:lumMod val="50000"/>
                  </a:srgbClr>
                </a:solidFill>
                <a:effectLst>
                  <a:outerShdw blurRad="38100" dist="38100" dir="2700000" algn="tl">
                    <a:srgbClr val="000000">
                      <a:alpha val="43137"/>
                    </a:srgbClr>
                  </a:outerShdw>
                </a:effectLst>
                <a:latin typeface="Arial"/>
                <a:cs typeface="Arial" panose="020B0604020202020204" pitchFamily="34" charset="0"/>
              </a:rPr>
              <a:t>   </a:t>
            </a:r>
          </a:p>
          <a:p>
            <a:pPr algn="ctr">
              <a:defRPr/>
            </a:pPr>
            <a:r>
              <a:rPr lang="en-GB" sz="1600" b="1" i="1" kern="0" dirty="0">
                <a:solidFill>
                  <a:srgbClr val="1F497D">
                    <a:lumMod val="50000"/>
                  </a:srgbClr>
                </a:solidFill>
                <a:effectLst>
                  <a:outerShdw blurRad="38100" dist="38100" dir="2700000" algn="tl">
                    <a:srgbClr val="000000">
                      <a:alpha val="43137"/>
                    </a:srgbClr>
                  </a:outerShdw>
                </a:effectLst>
                <a:latin typeface="Arial"/>
                <a:cs typeface="Arial" panose="020B0604020202020204" pitchFamily="34" charset="0"/>
              </a:rPr>
              <a:t>      </a:t>
            </a:r>
          </a:p>
        </p:txBody>
      </p:sp>
      <p:sp>
        <p:nvSpPr>
          <p:cNvPr id="9" name="TextBox 8">
            <a:extLst>
              <a:ext uri="{FF2B5EF4-FFF2-40B4-BE49-F238E27FC236}">
                <a16:creationId xmlns:a16="http://schemas.microsoft.com/office/drawing/2014/main" id="{568E99D9-E0C9-403F-823E-CD9877E022D5}"/>
              </a:ext>
            </a:extLst>
          </p:cNvPr>
          <p:cNvSpPr txBox="1"/>
          <p:nvPr/>
        </p:nvSpPr>
        <p:spPr>
          <a:xfrm>
            <a:off x="2148824" y="2408526"/>
            <a:ext cx="8250865" cy="2739211"/>
          </a:xfrm>
          <a:prstGeom prst="rect">
            <a:avLst/>
          </a:prstGeom>
          <a:noFill/>
        </p:spPr>
        <p:txBody>
          <a:bodyPr wrap="square">
            <a:spAutoFit/>
          </a:bodyPr>
          <a:lstStyle/>
          <a:p>
            <a:pPr algn="ctr"/>
            <a:r>
              <a:rPr lang="en-US" sz="2800" dirty="0">
                <a:solidFill>
                  <a:srgbClr val="4472C4"/>
                </a:solidFill>
                <a:latin typeface="Arial"/>
              </a:rPr>
              <a:t> </a:t>
            </a:r>
          </a:p>
          <a:p>
            <a:pPr algn="ctr"/>
            <a:r>
              <a:rPr lang="en-US" sz="3600" b="1" dirty="0">
                <a:solidFill>
                  <a:srgbClr val="5B9BD5"/>
                </a:solidFill>
                <a:latin typeface="Arial" panose="020B0604020202020204" pitchFamily="34" charset="0"/>
                <a:cs typeface="Arial" panose="020B0604020202020204" pitchFamily="34" charset="0"/>
              </a:rPr>
              <a:t>Implementation of the NRF’s Framework to Advance the Societal &amp; Knowledge </a:t>
            </a:r>
            <a:br>
              <a:rPr lang="en-US" sz="3600" b="1" dirty="0">
                <a:solidFill>
                  <a:srgbClr val="5B9BD5"/>
                </a:solidFill>
                <a:latin typeface="Arial" panose="020B0604020202020204" pitchFamily="34" charset="0"/>
                <a:cs typeface="Arial" panose="020B0604020202020204" pitchFamily="34" charset="0"/>
              </a:rPr>
            </a:br>
            <a:r>
              <a:rPr lang="en-US" sz="3600" b="1" dirty="0">
                <a:solidFill>
                  <a:srgbClr val="5B9BD5"/>
                </a:solidFill>
                <a:latin typeface="Arial" panose="020B0604020202020204" pitchFamily="34" charset="0"/>
                <a:cs typeface="Arial" panose="020B0604020202020204" pitchFamily="34" charset="0"/>
              </a:rPr>
              <a:t>Impact of Research</a:t>
            </a:r>
            <a:endParaRPr lang="en-ZA" sz="2800" dirty="0">
              <a:solidFill>
                <a:srgbClr val="5B9BD5"/>
              </a:solidFill>
              <a:latin typeface="Arial"/>
            </a:endParaRPr>
          </a:p>
        </p:txBody>
      </p:sp>
    </p:spTree>
    <p:extLst>
      <p:ext uri="{BB962C8B-B14F-4D97-AF65-F5344CB8AC3E}">
        <p14:creationId xmlns:p14="http://schemas.microsoft.com/office/powerpoint/2010/main" val="62777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US" sz="3200" dirty="0">
                <a:solidFill>
                  <a:schemeClr val="accent1"/>
                </a:solidFill>
              </a:rPr>
              <a:t>The NRF Impact Framework</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664677" y="1212113"/>
            <a:ext cx="9003323" cy="4944139"/>
          </a:xfrm>
        </p:spPr>
        <p:txBody>
          <a:bodyPr>
            <a:noAutofit/>
          </a:bodyPr>
          <a:lstStyle/>
          <a:p>
            <a:pPr marL="457200" indent="-457200">
              <a:buFont typeface="Arial" panose="020B0604020202020204" pitchFamily="34" charset="0"/>
              <a:buChar char="•"/>
            </a:pPr>
            <a:r>
              <a:rPr lang="en-US" sz="2400" dirty="0">
                <a:solidFill>
                  <a:schemeClr val="tx1"/>
                </a:solidFill>
              </a:rPr>
              <a:t>The purpose of the NRF’s Framework is to outline how the NRF, </a:t>
            </a:r>
            <a:r>
              <a:rPr lang="en-US" sz="2400" u="sng" dirty="0">
                <a:solidFill>
                  <a:schemeClr val="tx1"/>
                </a:solidFill>
              </a:rPr>
              <a:t>through its core mandate areas</a:t>
            </a:r>
            <a:r>
              <a:rPr lang="en-US" sz="2400" dirty="0">
                <a:solidFill>
                  <a:schemeClr val="tx1"/>
                </a:solidFill>
              </a:rPr>
              <a:t>, can best advance the impact of research. It provides: </a:t>
            </a:r>
            <a:endParaRPr lang="en-ZA" sz="2400" dirty="0">
              <a:solidFill>
                <a:schemeClr val="tx1"/>
              </a:solidFill>
            </a:endParaRPr>
          </a:p>
          <a:p>
            <a:pPr marL="457200" indent="-457200">
              <a:buFont typeface="Arial" panose="020B0604020202020204" pitchFamily="34" charset="0"/>
              <a:buChar char="•"/>
            </a:pPr>
            <a:endParaRPr lang="en-ZA" sz="2400" dirty="0">
              <a:solidFill>
                <a:schemeClr val="tx1"/>
              </a:solidFill>
            </a:endParaRPr>
          </a:p>
          <a:p>
            <a:pPr marL="914400" lvl="1" indent="-457200">
              <a:buFont typeface="Arial" panose="020B0604020202020204" pitchFamily="34" charset="0"/>
              <a:buChar char="•"/>
            </a:pPr>
            <a:r>
              <a:rPr lang="en-ZA" sz="2400" dirty="0">
                <a:solidFill>
                  <a:schemeClr val="tx1"/>
                </a:solidFill>
              </a:rPr>
              <a:t>A context-relevant interpretation of impact.</a:t>
            </a:r>
          </a:p>
          <a:p>
            <a:pPr marL="914400" lvl="1" indent="-457200">
              <a:buFont typeface="Arial" panose="020B0604020202020204" pitchFamily="34" charset="0"/>
              <a:buChar char="•"/>
            </a:pPr>
            <a:r>
              <a:rPr lang="en-US" sz="2400" dirty="0">
                <a:solidFill>
                  <a:schemeClr val="tx1"/>
                </a:solidFill>
              </a:rPr>
              <a:t>High-level impact pathways.</a:t>
            </a:r>
          </a:p>
          <a:p>
            <a:pPr marL="914400" lvl="1" indent="-457200">
              <a:buFont typeface="Arial" panose="020B0604020202020204" pitchFamily="34" charset="0"/>
              <a:buChar char="•"/>
            </a:pPr>
            <a:r>
              <a:rPr lang="en-US" sz="2400" dirty="0">
                <a:solidFill>
                  <a:schemeClr val="tx1"/>
                </a:solidFill>
              </a:rPr>
              <a:t>Types of assessment (</a:t>
            </a:r>
            <a:r>
              <a:rPr lang="en-US" sz="2400" i="1" dirty="0">
                <a:solidFill>
                  <a:schemeClr val="tx1"/>
                </a:solidFill>
              </a:rPr>
              <a:t>ex-ante</a:t>
            </a:r>
            <a:r>
              <a:rPr lang="en-US" sz="2400" dirty="0">
                <a:solidFill>
                  <a:schemeClr val="tx1"/>
                </a:solidFill>
              </a:rPr>
              <a:t> and </a:t>
            </a:r>
            <a:r>
              <a:rPr lang="en-US" sz="2400" i="1" dirty="0">
                <a:solidFill>
                  <a:schemeClr val="tx1"/>
                </a:solidFill>
              </a:rPr>
              <a:t>ex-post</a:t>
            </a:r>
            <a:r>
              <a:rPr lang="en-US" sz="2400" dirty="0">
                <a:solidFill>
                  <a:schemeClr val="tx1"/>
                </a:solidFill>
              </a:rPr>
              <a:t>) at a conceptual level.</a:t>
            </a:r>
          </a:p>
          <a:p>
            <a:pPr marL="914400" lvl="1"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2400" dirty="0">
                <a:solidFill>
                  <a:schemeClr val="tx1"/>
                </a:solidFill>
              </a:rPr>
              <a:t>The Framework will be supplemented by implementation guidelines across the various operational areas of the NRF.</a:t>
            </a:r>
            <a:endParaRPr lang="en-ZA" sz="24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33</a:t>
            </a:fld>
            <a:endParaRPr lang="en-GB" dirty="0">
              <a:solidFill>
                <a:srgbClr val="4472C4"/>
              </a:solidFill>
            </a:endParaRPr>
          </a:p>
        </p:txBody>
      </p:sp>
    </p:spTree>
    <p:extLst>
      <p:ext uri="{BB962C8B-B14F-4D97-AF65-F5344CB8AC3E}">
        <p14:creationId xmlns:p14="http://schemas.microsoft.com/office/powerpoint/2010/main" val="199066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79F33C-DC52-E949-A480-440E04FD4C7F}"/>
              </a:ext>
            </a:extLst>
          </p:cNvPr>
          <p:cNvSpPr>
            <a:spLocks noGrp="1"/>
          </p:cNvSpPr>
          <p:nvPr>
            <p:ph idx="4294967295"/>
          </p:nvPr>
        </p:nvSpPr>
        <p:spPr>
          <a:xfrm>
            <a:off x="1665288" y="1212851"/>
            <a:ext cx="9002712" cy="4943475"/>
          </a:xfrm>
        </p:spPr>
        <p:txBody>
          <a:bodyPr>
            <a:noAutofit/>
          </a:bodyPr>
          <a:lstStyle/>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pic>
        <p:nvPicPr>
          <p:cNvPr id="2" name="Picture 1"/>
          <p:cNvPicPr>
            <a:picLocks noChangeAspect="1"/>
          </p:cNvPicPr>
          <p:nvPr/>
        </p:nvPicPr>
        <p:blipFill>
          <a:blip r:embed="rId2"/>
          <a:stretch>
            <a:fillRect/>
          </a:stretch>
        </p:blipFill>
        <p:spPr>
          <a:xfrm>
            <a:off x="2543400" y="-103226"/>
            <a:ext cx="7095859" cy="6854900"/>
          </a:xfrm>
          <a:prstGeom prst="rect">
            <a:avLst/>
          </a:prstGeom>
        </p:spPr>
      </p:pic>
      <p:sp>
        <p:nvSpPr>
          <p:cNvPr id="3" name="Slide Number Placeholder 2"/>
          <p:cNvSpPr>
            <a:spLocks noGrp="1"/>
          </p:cNvSpPr>
          <p:nvPr>
            <p:ph type="sldNum" sz="quarter" idx="12"/>
          </p:nvPr>
        </p:nvSpPr>
        <p:spPr/>
        <p:txBody>
          <a:bodyPr/>
          <a:lstStyle/>
          <a:p>
            <a:fld id="{29F32DF0-F359-4D4D-B63F-6D9D34568DD5}" type="slidenum">
              <a:rPr lang="en-GB">
                <a:solidFill>
                  <a:srgbClr val="4472C4"/>
                </a:solidFill>
              </a:rPr>
              <a:pPr/>
              <a:t>34</a:t>
            </a:fld>
            <a:endParaRPr lang="en-GB" dirty="0">
              <a:solidFill>
                <a:srgbClr val="4472C4"/>
              </a:solidFill>
            </a:endParaRPr>
          </a:p>
        </p:txBody>
      </p:sp>
    </p:spTree>
    <p:extLst>
      <p:ext uri="{BB962C8B-B14F-4D97-AF65-F5344CB8AC3E}">
        <p14:creationId xmlns:p14="http://schemas.microsoft.com/office/powerpoint/2010/main" val="251877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ZA" sz="3200" dirty="0">
                <a:solidFill>
                  <a:schemeClr val="accent1"/>
                </a:solidFill>
              </a:rPr>
              <a:t>Unpacking the pathways</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664677" y="879677"/>
            <a:ext cx="9003322" cy="5276575"/>
          </a:xfrm>
        </p:spPr>
        <p:txBody>
          <a:bodyPr>
            <a:noAutofit/>
          </a:bodyPr>
          <a:lstStyle/>
          <a:p>
            <a:pPr>
              <a:buFont typeface="Arial" panose="020B0604020202020204" pitchFamily="34" charset="0"/>
              <a:buChar char="•"/>
            </a:pPr>
            <a:endParaRPr lang="en-US" sz="2400" b="1" dirty="0">
              <a:solidFill>
                <a:schemeClr val="tx1"/>
              </a:solidFill>
            </a:endParaRPr>
          </a:p>
          <a:p>
            <a:pPr>
              <a:buFont typeface="Arial" panose="020B0604020202020204" pitchFamily="34" charset="0"/>
              <a:buChar char="•"/>
            </a:pPr>
            <a:r>
              <a:rPr lang="en-US" sz="2400" b="1" dirty="0">
                <a:solidFill>
                  <a:schemeClr val="tx1"/>
                </a:solidFill>
              </a:rPr>
              <a:t>Inputs</a:t>
            </a:r>
            <a:r>
              <a:rPr lang="en-US" sz="2400" dirty="0">
                <a:solidFill>
                  <a:schemeClr val="tx1"/>
                </a:solidFill>
              </a:rPr>
              <a:t> are NRF resources invested into the knowledge enterprise to support, promote and advance research impact.</a:t>
            </a:r>
          </a:p>
          <a:p>
            <a:pPr marL="342900" indent="-342900">
              <a:buFont typeface="Arial" panose="020B0604020202020204" pitchFamily="34" charset="0"/>
              <a:buChar char="•"/>
            </a:pPr>
            <a:endParaRPr lang="en-US" sz="2400" b="1" dirty="0">
              <a:solidFill>
                <a:schemeClr val="tx1"/>
              </a:solidFill>
            </a:endParaRPr>
          </a:p>
          <a:p>
            <a:pPr marL="342900" indent="-342900">
              <a:buFont typeface="Arial" panose="020B0604020202020204" pitchFamily="34" charset="0"/>
              <a:buChar char="•"/>
            </a:pPr>
            <a:r>
              <a:rPr lang="en-US" sz="2400" b="1" dirty="0">
                <a:solidFill>
                  <a:schemeClr val="tx1"/>
                </a:solidFill>
              </a:rPr>
              <a:t>Activities</a:t>
            </a:r>
            <a:r>
              <a:rPr lang="en-US" sz="2400" dirty="0">
                <a:solidFill>
                  <a:schemeClr val="tx1"/>
                </a:solidFill>
              </a:rPr>
              <a:t> include any actions that directly or indirectly advance new knowledge, new applications of knowledge, innovation or human capacity development.</a:t>
            </a:r>
          </a:p>
          <a:p>
            <a:pPr marL="342900" indent="-342900">
              <a:buFont typeface="Arial" panose="020B0604020202020204" pitchFamily="34" charset="0"/>
              <a:buChar char="•"/>
            </a:pPr>
            <a:endParaRPr lang="en-US" sz="2400" b="1" dirty="0">
              <a:solidFill>
                <a:schemeClr val="tx1"/>
              </a:solidFill>
            </a:endParaRPr>
          </a:p>
          <a:p>
            <a:pPr marL="342900" indent="-342900">
              <a:buFont typeface="Arial" panose="020B0604020202020204" pitchFamily="34" charset="0"/>
              <a:buChar char="•"/>
            </a:pPr>
            <a:r>
              <a:rPr lang="en-US" sz="2400" b="1" dirty="0">
                <a:solidFill>
                  <a:schemeClr val="tx1"/>
                </a:solidFill>
              </a:rPr>
              <a:t>Outputs</a:t>
            </a:r>
            <a:r>
              <a:rPr lang="en-US" sz="2400" dirty="0">
                <a:solidFill>
                  <a:schemeClr val="tx1"/>
                </a:solidFill>
              </a:rPr>
              <a:t> are the research products, new knowledge, policy briefs and policy proposals, engagement, collaboration, methods, patents and skills produced as a result of the NRF’s inputs. </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35</a:t>
            </a:fld>
            <a:endParaRPr lang="en-GB" dirty="0">
              <a:solidFill>
                <a:srgbClr val="4472C4"/>
              </a:solidFill>
            </a:endParaRPr>
          </a:p>
        </p:txBody>
      </p:sp>
    </p:spTree>
    <p:extLst>
      <p:ext uri="{BB962C8B-B14F-4D97-AF65-F5344CB8AC3E}">
        <p14:creationId xmlns:p14="http://schemas.microsoft.com/office/powerpoint/2010/main" val="665127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ZA" sz="3200" dirty="0">
                <a:solidFill>
                  <a:schemeClr val="accent1"/>
                </a:solidFill>
              </a:rPr>
              <a:t>Unpacking the pathways</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664677" y="879677"/>
            <a:ext cx="9003322" cy="5276575"/>
          </a:xfrm>
        </p:spPr>
        <p:txBody>
          <a:bodyPr>
            <a:noAutofit/>
          </a:bodyPr>
          <a:lstStyle/>
          <a:p>
            <a:pPr marL="342900" indent="-342900">
              <a:buFont typeface="Arial" panose="020B0604020202020204" pitchFamily="34" charset="0"/>
              <a:buChar char="•"/>
            </a:pPr>
            <a:endParaRPr lang="en-US" sz="2400" b="1" dirty="0">
              <a:solidFill>
                <a:schemeClr val="tx1"/>
              </a:solidFill>
            </a:endParaRPr>
          </a:p>
          <a:p>
            <a:pPr marL="342900" indent="-342900">
              <a:buFont typeface="Arial" panose="020B0604020202020204" pitchFamily="34" charset="0"/>
              <a:buChar char="•"/>
            </a:pPr>
            <a:r>
              <a:rPr lang="en-US" sz="2400" b="1" dirty="0">
                <a:solidFill>
                  <a:schemeClr val="tx1"/>
                </a:solidFill>
              </a:rPr>
              <a:t>Outcomes</a:t>
            </a:r>
            <a:r>
              <a:rPr lang="en-US" sz="2400" dirty="0">
                <a:solidFill>
                  <a:schemeClr val="tx1"/>
                </a:solidFill>
              </a:rPr>
              <a:t> refer to the application or use of outputs by the research enterprise or by society.</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b="1" dirty="0">
                <a:solidFill>
                  <a:schemeClr val="tx1"/>
                </a:solidFill>
              </a:rPr>
              <a:t>Impact </a:t>
            </a:r>
            <a:r>
              <a:rPr lang="en-US" sz="2400" dirty="0">
                <a:solidFill>
                  <a:schemeClr val="tx1"/>
                </a:solidFill>
              </a:rPr>
              <a:t>refers to a beneficial change in society or knowledge advancement, brought about as a direct or indirect result of the NRF’s research support interventions, whether planned or unintended; immediate or long-term.</a:t>
            </a:r>
          </a:p>
          <a:p>
            <a:pPr marL="764941" lvl="1"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36</a:t>
            </a:fld>
            <a:endParaRPr lang="en-GB" dirty="0">
              <a:solidFill>
                <a:srgbClr val="4472C4"/>
              </a:solidFill>
            </a:endParaRPr>
          </a:p>
        </p:txBody>
      </p:sp>
    </p:spTree>
    <p:extLst>
      <p:ext uri="{BB962C8B-B14F-4D97-AF65-F5344CB8AC3E}">
        <p14:creationId xmlns:p14="http://schemas.microsoft.com/office/powerpoint/2010/main" val="409089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ZA" sz="3200" dirty="0">
                <a:solidFill>
                  <a:schemeClr val="accent1"/>
                </a:solidFill>
              </a:rPr>
              <a:t>Proposed assessment </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524001" y="1020726"/>
            <a:ext cx="9143999" cy="5135526"/>
          </a:xfrm>
        </p:spPr>
        <p:txBody>
          <a:bodyPr>
            <a:noAutofit/>
          </a:bodyPr>
          <a:lstStyle/>
          <a:p>
            <a:pPr>
              <a:buFont typeface="Arial" panose="020B0604020202020204" pitchFamily="34" charset="0"/>
              <a:buChar char="•"/>
            </a:pPr>
            <a:r>
              <a:rPr lang="en-US" sz="2400" dirty="0">
                <a:solidFill>
                  <a:schemeClr val="tx1"/>
                </a:solidFill>
              </a:rPr>
              <a:t>Assessment will be carried out along the entire Impact Pathways.</a:t>
            </a:r>
          </a:p>
          <a:p>
            <a:pPr>
              <a:buFont typeface="Arial" panose="020B0604020202020204" pitchFamily="34" charset="0"/>
              <a:buChar char="•"/>
            </a:pPr>
            <a:r>
              <a:rPr lang="en-US" sz="2400" dirty="0">
                <a:solidFill>
                  <a:schemeClr val="tx1"/>
                </a:solidFill>
              </a:rPr>
              <a:t>It will include both </a:t>
            </a:r>
            <a:r>
              <a:rPr lang="en-US" sz="2400" i="1" dirty="0">
                <a:solidFill>
                  <a:schemeClr val="tx1"/>
                </a:solidFill>
              </a:rPr>
              <a:t>ex-ante</a:t>
            </a:r>
            <a:r>
              <a:rPr lang="en-US" sz="2400" dirty="0">
                <a:solidFill>
                  <a:schemeClr val="tx1"/>
                </a:solidFill>
              </a:rPr>
              <a:t> and </a:t>
            </a:r>
            <a:r>
              <a:rPr lang="en-US" sz="2400" i="1" dirty="0">
                <a:solidFill>
                  <a:schemeClr val="tx1"/>
                </a:solidFill>
              </a:rPr>
              <a:t>ex-post</a:t>
            </a:r>
            <a:r>
              <a:rPr lang="en-US" sz="2400" dirty="0">
                <a:solidFill>
                  <a:schemeClr val="tx1"/>
                </a:solidFill>
              </a:rPr>
              <a:t> assessment. </a:t>
            </a:r>
          </a:p>
          <a:p>
            <a:pPr>
              <a:buFont typeface="Arial" panose="020B0604020202020204" pitchFamily="34" charset="0"/>
              <a:buChar char="•"/>
            </a:pPr>
            <a:r>
              <a:rPr lang="en-US" sz="2400" i="1" u="sng" dirty="0">
                <a:solidFill>
                  <a:schemeClr val="tx1"/>
                </a:solidFill>
              </a:rPr>
              <a:t>Ex-ante</a:t>
            </a:r>
            <a:r>
              <a:rPr lang="en-US" sz="2400" dirty="0">
                <a:solidFill>
                  <a:schemeClr val="tx1"/>
                </a:solidFill>
              </a:rPr>
              <a:t> assessment will ensure the NRF’s processes and policies advance research impact and that the research projects that it funds are those with </a:t>
            </a:r>
            <a:r>
              <a:rPr lang="en-US" sz="2400" b="1" dirty="0">
                <a:solidFill>
                  <a:schemeClr val="tx1"/>
                </a:solidFill>
              </a:rPr>
              <a:t>potential for impact</a:t>
            </a:r>
            <a:r>
              <a:rPr lang="en-US" sz="2400" dirty="0">
                <a:solidFill>
                  <a:schemeClr val="tx1"/>
                </a:solidFill>
              </a:rPr>
              <a:t>. </a:t>
            </a:r>
          </a:p>
          <a:p>
            <a:pPr>
              <a:buFont typeface="Arial" panose="020B0604020202020204" pitchFamily="34" charset="0"/>
              <a:buChar char="•"/>
            </a:pPr>
            <a:r>
              <a:rPr lang="en-US" sz="2400" dirty="0">
                <a:solidFill>
                  <a:schemeClr val="tx1"/>
                </a:solidFill>
              </a:rPr>
              <a:t>As impact cannot be predicted, our intention is to change </a:t>
            </a:r>
            <a:r>
              <a:rPr lang="en-US" sz="2400" dirty="0" err="1">
                <a:solidFill>
                  <a:schemeClr val="tx1"/>
                </a:solidFill>
              </a:rPr>
              <a:t>behaviour</a:t>
            </a:r>
            <a:r>
              <a:rPr lang="en-US" sz="2400" dirty="0">
                <a:solidFill>
                  <a:schemeClr val="tx1"/>
                </a:solidFill>
              </a:rPr>
              <a:t> to encourage consideration of possible impacts and to advance methods to increase the opportunity for impact.</a:t>
            </a:r>
          </a:p>
          <a:p>
            <a:pPr marL="342900" indent="-342900">
              <a:buFont typeface="Arial" panose="020B0604020202020204" pitchFamily="34" charset="0"/>
              <a:buChar char="•"/>
            </a:pPr>
            <a:r>
              <a:rPr lang="en-US" sz="2400" i="1" u="sng" dirty="0">
                <a:solidFill>
                  <a:schemeClr val="tx1"/>
                </a:solidFill>
              </a:rPr>
              <a:t>Ex post</a:t>
            </a:r>
            <a:r>
              <a:rPr lang="en-US" sz="2400" dirty="0">
                <a:solidFill>
                  <a:schemeClr val="tx1"/>
                </a:solidFill>
              </a:rPr>
              <a:t> the NRF will focus on demonstrating impact through </a:t>
            </a:r>
            <a:r>
              <a:rPr lang="en-US" sz="2400" b="1" dirty="0">
                <a:solidFill>
                  <a:schemeClr val="tx1"/>
                </a:solidFill>
              </a:rPr>
              <a:t>case studies and relevant indicators. </a:t>
            </a:r>
            <a:r>
              <a:rPr lang="en-US" sz="2400" dirty="0">
                <a:solidFill>
                  <a:schemeClr val="tx1"/>
                </a:solidFill>
              </a:rPr>
              <a:t>We will not measure/compare impact or focus on attribution, but will rather communicate research impact stories. </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37</a:t>
            </a:fld>
            <a:endParaRPr lang="en-GB" dirty="0">
              <a:solidFill>
                <a:srgbClr val="4472C4"/>
              </a:solidFill>
            </a:endParaRPr>
          </a:p>
        </p:txBody>
      </p:sp>
    </p:spTree>
    <p:extLst>
      <p:ext uri="{BB962C8B-B14F-4D97-AF65-F5344CB8AC3E}">
        <p14:creationId xmlns:p14="http://schemas.microsoft.com/office/powerpoint/2010/main" val="408904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US" sz="3200" dirty="0">
                <a:solidFill>
                  <a:schemeClr val="accent1"/>
                </a:solidFill>
              </a:rPr>
              <a:t>High-level implications for the NRF</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524001" y="1052624"/>
            <a:ext cx="9314121" cy="5007934"/>
          </a:xfrm>
        </p:spPr>
        <p:txBody>
          <a:bodyPr>
            <a:noAutofit/>
          </a:bodyPr>
          <a:lstStyle/>
          <a:p>
            <a:pPr>
              <a:buFont typeface="Arial" panose="020B0604020202020204" pitchFamily="34" charset="0"/>
              <a:buChar char="•"/>
            </a:pPr>
            <a:r>
              <a:rPr lang="en-US" sz="2400" b="1" dirty="0">
                <a:solidFill>
                  <a:schemeClr val="tx1"/>
                </a:solidFill>
              </a:rPr>
              <a:t>Policy coherence: </a:t>
            </a:r>
            <a:r>
              <a:rPr lang="en-US" sz="2400" dirty="0">
                <a:solidFill>
                  <a:schemeClr val="tx1"/>
                </a:solidFill>
              </a:rPr>
              <a:t>All NRF policies and strategies to consider impact, potential impact, advancing impact. </a:t>
            </a:r>
            <a:r>
              <a:rPr lang="en-US" sz="2400" dirty="0" err="1">
                <a:solidFill>
                  <a:schemeClr val="tx1"/>
                </a:solidFill>
              </a:rPr>
              <a:t>Organisational</a:t>
            </a:r>
            <a:r>
              <a:rPr lang="en-US" sz="2400" dirty="0">
                <a:solidFill>
                  <a:schemeClr val="tx1"/>
                </a:solidFill>
              </a:rPr>
              <a:t> review. </a:t>
            </a:r>
          </a:p>
          <a:p>
            <a:pPr>
              <a:buFont typeface="Arial" panose="020B0604020202020204" pitchFamily="34" charset="0"/>
              <a:buChar char="•"/>
            </a:pPr>
            <a:r>
              <a:rPr lang="en-US" sz="2400" b="1" dirty="0">
                <a:solidFill>
                  <a:schemeClr val="tx1"/>
                </a:solidFill>
              </a:rPr>
              <a:t>Rewards and incentives: </a:t>
            </a:r>
            <a:r>
              <a:rPr lang="en-US" sz="2400" dirty="0">
                <a:solidFill>
                  <a:schemeClr val="tx1"/>
                </a:solidFill>
              </a:rPr>
              <a:t>Must </a:t>
            </a:r>
            <a:r>
              <a:rPr lang="en-US" sz="2400" dirty="0" err="1">
                <a:solidFill>
                  <a:schemeClr val="tx1"/>
                </a:solidFill>
              </a:rPr>
              <a:t>recognise</a:t>
            </a:r>
            <a:r>
              <a:rPr lang="en-US" sz="2400" dirty="0">
                <a:solidFill>
                  <a:schemeClr val="tx1"/>
                </a:solidFill>
              </a:rPr>
              <a:t> impact/ impact pathways e.g. Impact awards, NRF ratings system.</a:t>
            </a:r>
          </a:p>
          <a:p>
            <a:pPr>
              <a:buFont typeface="Arial" panose="020B0604020202020204" pitchFamily="34" charset="0"/>
              <a:buChar char="•"/>
            </a:pPr>
            <a:r>
              <a:rPr lang="en-US" sz="2400" b="1" dirty="0">
                <a:solidFill>
                  <a:schemeClr val="tx1"/>
                </a:solidFill>
              </a:rPr>
              <a:t>Improve impact literacy: </a:t>
            </a:r>
            <a:r>
              <a:rPr lang="en-US" sz="2400" dirty="0">
                <a:solidFill>
                  <a:schemeClr val="tx1"/>
                </a:solidFill>
              </a:rPr>
              <a:t>In NRF, researchers, NSI, and more.</a:t>
            </a:r>
            <a:endParaRPr lang="en-US" sz="2400" b="1" dirty="0">
              <a:solidFill>
                <a:schemeClr val="tx1"/>
              </a:solidFill>
            </a:endParaRPr>
          </a:p>
          <a:p>
            <a:pPr>
              <a:buFont typeface="Arial" panose="020B0604020202020204" pitchFamily="34" charset="0"/>
              <a:buChar char="•"/>
            </a:pPr>
            <a:r>
              <a:rPr lang="en-US" sz="2400" b="1" dirty="0">
                <a:solidFill>
                  <a:schemeClr val="tx1"/>
                </a:solidFill>
              </a:rPr>
              <a:t>Partnerships and agreements</a:t>
            </a:r>
            <a:r>
              <a:rPr lang="en-US" sz="2400" dirty="0">
                <a:solidFill>
                  <a:schemeClr val="tx1"/>
                </a:solidFill>
              </a:rPr>
              <a:t>: To reflect our focus on impact, to be </a:t>
            </a:r>
            <a:r>
              <a:rPr lang="en-US" sz="2400" dirty="0">
                <a:solidFill>
                  <a:srgbClr val="000000"/>
                </a:solidFill>
              </a:rPr>
              <a:t>assessed</a:t>
            </a:r>
            <a:r>
              <a:rPr lang="en-US" sz="2400" dirty="0">
                <a:solidFill>
                  <a:schemeClr val="tx1"/>
                </a:solidFill>
              </a:rPr>
              <a:t> based on potential impact, and to be established with end-users and stakeholders (assessment &amp; reporting, outcome working groups - </a:t>
            </a:r>
            <a:r>
              <a:rPr lang="en-US" sz="2400" dirty="0" err="1">
                <a:solidFill>
                  <a:schemeClr val="tx1"/>
                </a:solidFill>
              </a:rPr>
              <a:t>goverment</a:t>
            </a:r>
            <a:r>
              <a:rPr lang="en-US" sz="2400" dirty="0">
                <a:solidFill>
                  <a:schemeClr val="tx1"/>
                </a:solidFill>
              </a:rPr>
              <a:t>/ business).</a:t>
            </a:r>
          </a:p>
          <a:p>
            <a:pPr>
              <a:buFont typeface="Arial" panose="020B0604020202020204" pitchFamily="34" charset="0"/>
              <a:buChar char="•"/>
            </a:pPr>
            <a:r>
              <a:rPr lang="en-US" sz="2400" b="1" dirty="0">
                <a:solidFill>
                  <a:schemeClr val="tx1"/>
                </a:solidFill>
              </a:rPr>
              <a:t>Enablers of impact</a:t>
            </a:r>
            <a:r>
              <a:rPr lang="en-US" sz="2400" dirty="0">
                <a:solidFill>
                  <a:schemeClr val="tx1"/>
                </a:solidFill>
              </a:rPr>
              <a:t>: Consider how to enable societal impact through promoting mission-oriented, inter-disciplinary, and engaged research throughout all parts of the NRF. </a:t>
            </a:r>
          </a:p>
          <a:p>
            <a:pPr marL="0" indent="0">
              <a:buNone/>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marL="0" indent="0">
              <a:buNone/>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38</a:t>
            </a:fld>
            <a:endParaRPr lang="en-GB" dirty="0">
              <a:solidFill>
                <a:srgbClr val="4472C4"/>
              </a:solidFill>
            </a:endParaRPr>
          </a:p>
        </p:txBody>
      </p:sp>
    </p:spTree>
    <p:extLst>
      <p:ext uri="{BB962C8B-B14F-4D97-AF65-F5344CB8AC3E}">
        <p14:creationId xmlns:p14="http://schemas.microsoft.com/office/powerpoint/2010/main" val="386450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US" sz="3200" dirty="0">
                <a:solidFill>
                  <a:schemeClr val="accent1"/>
                </a:solidFill>
              </a:rPr>
              <a:t>Implementation considerations </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524001" y="978195"/>
            <a:ext cx="9010683" cy="5082364"/>
          </a:xfrm>
        </p:spPr>
        <p:txBody>
          <a:bodyPr>
            <a:noAutofit/>
          </a:bodyPr>
          <a:lstStyle/>
          <a:p>
            <a:pPr>
              <a:buFont typeface="Arial" panose="020B0604020202020204" pitchFamily="34" charset="0"/>
              <a:buChar char="•"/>
            </a:pPr>
            <a:r>
              <a:rPr lang="en-US" sz="2150" b="1" dirty="0">
                <a:solidFill>
                  <a:schemeClr val="tx1"/>
                </a:solidFill>
              </a:rPr>
              <a:t>Input stage</a:t>
            </a:r>
            <a:endParaRPr lang="en-US" sz="2150" dirty="0">
              <a:solidFill>
                <a:schemeClr val="tx1"/>
              </a:solidFill>
            </a:endParaRPr>
          </a:p>
          <a:p>
            <a:pPr>
              <a:buFont typeface="Arial" panose="020B0604020202020204" pitchFamily="34" charset="0"/>
              <a:buChar char="•"/>
            </a:pPr>
            <a:endParaRPr lang="en-US" sz="500" dirty="0">
              <a:solidFill>
                <a:schemeClr val="tx1"/>
              </a:solidFill>
            </a:endParaRPr>
          </a:p>
          <a:p>
            <a:pPr>
              <a:buFont typeface="Arial" panose="020B0604020202020204" pitchFamily="34" charset="0"/>
              <a:buChar char="•"/>
            </a:pPr>
            <a:r>
              <a:rPr lang="en-US" sz="2150" dirty="0">
                <a:solidFill>
                  <a:schemeClr val="tx1"/>
                </a:solidFill>
              </a:rPr>
              <a:t>Need a suite of funding instruments with different weighting depending on specific purpose: transformation, potential impact, co-creation, transferability, mission-oriented, transdisciplinary.</a:t>
            </a:r>
          </a:p>
          <a:p>
            <a:pPr>
              <a:buFont typeface="Arial" panose="020B0604020202020204" pitchFamily="34" charset="0"/>
              <a:buChar char="•"/>
            </a:pPr>
            <a:r>
              <a:rPr lang="en-US" sz="2150" dirty="0">
                <a:solidFill>
                  <a:schemeClr val="tx1"/>
                </a:solidFill>
              </a:rPr>
              <a:t>Proposal development stage:</a:t>
            </a:r>
          </a:p>
          <a:p>
            <a:pPr lvl="1">
              <a:buFont typeface="Arial" panose="020B0604020202020204" pitchFamily="34" charset="0"/>
              <a:buChar char="•"/>
            </a:pPr>
            <a:r>
              <a:rPr lang="en-US" sz="2150" dirty="0">
                <a:solidFill>
                  <a:schemeClr val="tx1"/>
                </a:solidFill>
              </a:rPr>
              <a:t>Ensure that researchers imbed pathways to impact in research design and provide statement of potential impact: training for researchers, impact literacy.</a:t>
            </a:r>
          </a:p>
          <a:p>
            <a:pPr lvl="1">
              <a:buFont typeface="Arial" panose="020B0604020202020204" pitchFamily="34" charset="0"/>
              <a:buChar char="•"/>
            </a:pPr>
            <a:r>
              <a:rPr lang="en-US" sz="2150" dirty="0">
                <a:solidFill>
                  <a:schemeClr val="tx1"/>
                </a:solidFill>
              </a:rPr>
              <a:t>Co-creation requires interaction with end-users in the proposal development stage. How will this be supported?</a:t>
            </a:r>
          </a:p>
          <a:p>
            <a:pPr>
              <a:buFont typeface="Arial" panose="020B0604020202020204" pitchFamily="34" charset="0"/>
              <a:buChar char="•"/>
            </a:pPr>
            <a:r>
              <a:rPr lang="en-US" sz="2150" dirty="0">
                <a:solidFill>
                  <a:schemeClr val="tx1"/>
                </a:solidFill>
              </a:rPr>
              <a:t>Evaluation panels and peer review: </a:t>
            </a:r>
          </a:p>
          <a:p>
            <a:pPr lvl="1">
              <a:buFont typeface="Arial" panose="020B0604020202020204" pitchFamily="34" charset="0"/>
              <a:buChar char="•"/>
            </a:pPr>
            <a:r>
              <a:rPr lang="en-US" sz="2150" dirty="0">
                <a:solidFill>
                  <a:schemeClr val="tx1"/>
                </a:solidFill>
              </a:rPr>
              <a:t>Composition: Transformation, end-users, transdisciplinary panels. (Training. Possible payment.)</a:t>
            </a:r>
          </a:p>
          <a:p>
            <a:pPr lvl="1">
              <a:buFont typeface="Arial" panose="020B0604020202020204" pitchFamily="34" charset="0"/>
              <a:buChar char="•"/>
            </a:pPr>
            <a:r>
              <a:rPr lang="en-US" sz="2150" dirty="0">
                <a:solidFill>
                  <a:schemeClr val="tx1"/>
                </a:solidFill>
              </a:rPr>
              <a:t>Evaluation: matrix of criteria.</a:t>
            </a: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39</a:t>
            </a:fld>
            <a:endParaRPr lang="en-GB" dirty="0">
              <a:solidFill>
                <a:srgbClr val="4472C4"/>
              </a:solidFill>
            </a:endParaRPr>
          </a:p>
        </p:txBody>
      </p:sp>
    </p:spTree>
    <p:extLst>
      <p:ext uri="{BB962C8B-B14F-4D97-AF65-F5344CB8AC3E}">
        <p14:creationId xmlns:p14="http://schemas.microsoft.com/office/powerpoint/2010/main" val="133836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ADFF"/>
        </a:solidFill>
        <a:effectLst/>
      </p:bgPr>
    </p:bg>
    <p:spTree>
      <p:nvGrpSpPr>
        <p:cNvPr id="1" name=""/>
        <p:cNvGrpSpPr/>
        <p:nvPr/>
      </p:nvGrpSpPr>
      <p:grpSpPr>
        <a:xfrm>
          <a:off x="0" y="0"/>
          <a:ext cx="0" cy="0"/>
          <a:chOff x="0" y="0"/>
          <a:chExt cx="0" cy="0"/>
        </a:xfrm>
      </p:grpSpPr>
      <p:sp>
        <p:nvSpPr>
          <p:cNvPr id="2" name="AutoShape 2"/>
          <p:cNvSpPr/>
          <p:nvPr/>
        </p:nvSpPr>
        <p:spPr>
          <a:xfrm>
            <a:off x="685800" y="6165850"/>
            <a:ext cx="10820400" cy="6350"/>
          </a:xfrm>
          <a:prstGeom prst="rect">
            <a:avLst/>
          </a:prstGeom>
          <a:solidFill>
            <a:srgbClr val="171717"/>
          </a:solidFill>
        </p:spPr>
      </p:sp>
      <p:sp>
        <p:nvSpPr>
          <p:cNvPr id="3" name="TextBox 3"/>
          <p:cNvSpPr txBox="1"/>
          <p:nvPr/>
        </p:nvSpPr>
        <p:spPr>
          <a:xfrm>
            <a:off x="7474221" y="6375400"/>
            <a:ext cx="4031979" cy="253852"/>
          </a:xfrm>
          <a:prstGeom prst="rect">
            <a:avLst/>
          </a:prstGeom>
        </p:spPr>
        <p:txBody>
          <a:bodyPr lIns="0" tIns="0" rIns="0" bIns="0" rtlCol="0" anchor="t">
            <a:spAutoFit/>
          </a:bodyPr>
          <a:lstStyle/>
          <a:p>
            <a:pPr algn="r" defTabSz="304815">
              <a:lnSpc>
                <a:spcPts val="2146"/>
              </a:lnSpc>
              <a:spcBef>
                <a:spcPct val="0"/>
              </a:spcBef>
            </a:pPr>
            <a:r>
              <a:rPr lang="en-US" sz="1533" dirty="0">
                <a:solidFill>
                  <a:srgbClr val="171717"/>
                </a:solidFill>
                <a:latin typeface="Arimo"/>
                <a:ea typeface="Avenir Book" charset="0"/>
                <a:cs typeface="Avenir Book" charset="0"/>
              </a:rPr>
              <a:t>Impact of science</a:t>
            </a:r>
          </a:p>
        </p:txBody>
      </p:sp>
      <p:grpSp>
        <p:nvGrpSpPr>
          <p:cNvPr id="4" name="Group 4"/>
          <p:cNvGrpSpPr/>
          <p:nvPr/>
        </p:nvGrpSpPr>
        <p:grpSpPr>
          <a:xfrm>
            <a:off x="711200" y="1420528"/>
            <a:ext cx="10820400" cy="4625664"/>
            <a:chOff x="0" y="114300"/>
            <a:chExt cx="21640800" cy="9251326"/>
          </a:xfrm>
        </p:grpSpPr>
        <p:sp>
          <p:nvSpPr>
            <p:cNvPr id="5" name="TextBox 5"/>
            <p:cNvSpPr txBox="1"/>
            <p:nvPr/>
          </p:nvSpPr>
          <p:spPr>
            <a:xfrm>
              <a:off x="0" y="114300"/>
              <a:ext cx="21640800" cy="2977994"/>
            </a:xfrm>
            <a:prstGeom prst="rect">
              <a:avLst/>
            </a:prstGeom>
          </p:spPr>
          <p:txBody>
            <a:bodyPr lIns="0" tIns="0" rIns="0" bIns="0" rtlCol="0" anchor="t">
              <a:spAutoFit/>
            </a:bodyPr>
            <a:lstStyle/>
            <a:p>
              <a:pPr algn="ctr" defTabSz="304815">
                <a:lnSpc>
                  <a:spcPts val="5810"/>
                </a:lnSpc>
              </a:pPr>
              <a:r>
                <a:rPr lang="en-US" sz="5534" dirty="0">
                  <a:solidFill>
                    <a:prstClr val="black"/>
                  </a:solidFill>
                  <a:latin typeface="Adobe Devanagari" panose="02040503050201020203" pitchFamily="18" charset="0"/>
                  <a:ea typeface="Avenir Book" charset="0"/>
                  <a:cs typeface="Adobe Devanagari" panose="02040503050201020203" pitchFamily="18" charset="0"/>
                </a:rPr>
                <a:t>Royal Society Te Apārangi: Developing a Research Impact Agenda </a:t>
              </a:r>
            </a:p>
          </p:txBody>
        </p:sp>
        <p:sp>
          <p:nvSpPr>
            <p:cNvPr id="6" name="TextBox 6"/>
            <p:cNvSpPr txBox="1"/>
            <p:nvPr/>
          </p:nvSpPr>
          <p:spPr>
            <a:xfrm>
              <a:off x="1480816" y="4796427"/>
              <a:ext cx="18679172" cy="4569199"/>
            </a:xfrm>
            <a:prstGeom prst="rect">
              <a:avLst/>
            </a:prstGeom>
          </p:spPr>
          <p:txBody>
            <a:bodyPr lIns="0" tIns="0" rIns="0" bIns="0" rtlCol="0" anchor="t">
              <a:spAutoFit/>
            </a:bodyPr>
            <a:lstStyle/>
            <a:p>
              <a:pPr algn="ctr" defTabSz="304815">
                <a:lnSpc>
                  <a:spcPts val="6086"/>
                </a:lnSpc>
              </a:pPr>
              <a:r>
                <a:rPr lang="en-US" sz="4400" spc="304" dirty="0">
                  <a:solidFill>
                    <a:srgbClr val="000000"/>
                  </a:solidFill>
                  <a:latin typeface="Avenir Book"/>
                  <a:ea typeface="Avenir Light" charset="0"/>
                  <a:cs typeface="Avenir Light" charset="0"/>
                </a:rPr>
                <a:t>Professor Wendy Larner</a:t>
              </a:r>
              <a:br>
                <a:rPr lang="en-US" sz="4400" spc="304" dirty="0">
                  <a:solidFill>
                    <a:srgbClr val="000000"/>
                  </a:solidFill>
                  <a:latin typeface="Avenir Book"/>
                  <a:ea typeface="Avenir Light" charset="0"/>
                  <a:cs typeface="Avenir Light" charset="0"/>
                </a:rPr>
              </a:br>
              <a:r>
                <a:rPr lang="en-US" sz="3200" spc="304" dirty="0">
                  <a:solidFill>
                    <a:srgbClr val="000000"/>
                  </a:solidFill>
                  <a:latin typeface="Avenir Book"/>
                  <a:ea typeface="Avenir Light" charset="0"/>
                  <a:cs typeface="Avenir Light" charset="0"/>
                </a:rPr>
                <a:t>President</a:t>
              </a:r>
            </a:p>
            <a:p>
              <a:pPr algn="ctr" defTabSz="304815">
                <a:lnSpc>
                  <a:spcPts val="6886"/>
                </a:lnSpc>
              </a:pPr>
              <a:endParaRPr lang="en-US" sz="1915" spc="143" dirty="0">
                <a:solidFill>
                  <a:srgbClr val="000000"/>
                </a:solidFill>
                <a:latin typeface="Raleway"/>
              </a:endParaRPr>
            </a:p>
          </p:txBody>
        </p:sp>
      </p:grpSp>
      <p:pic>
        <p:nvPicPr>
          <p:cNvPr id="9" name="Picture 8" descr="Logo&#10;&#10;Description automatically generated">
            <a:extLst>
              <a:ext uri="{FF2B5EF4-FFF2-40B4-BE49-F238E27FC236}">
                <a16:creationId xmlns:a16="http://schemas.microsoft.com/office/drawing/2014/main" id="{CCE2F1F8-19EF-4014-B73F-F29DD83A5133}"/>
              </a:ext>
            </a:extLst>
          </p:cNvPr>
          <p:cNvPicPr>
            <a:picLocks noChangeAspect="1"/>
          </p:cNvPicPr>
          <p:nvPr/>
        </p:nvPicPr>
        <p:blipFill>
          <a:blip r:embed="rId2"/>
          <a:stretch>
            <a:fillRect/>
          </a:stretch>
        </p:blipFill>
        <p:spPr>
          <a:xfrm>
            <a:off x="10109200" y="4343400"/>
            <a:ext cx="1602792" cy="126277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US" sz="3200" dirty="0">
                <a:solidFill>
                  <a:schemeClr val="accent1"/>
                </a:solidFill>
              </a:rPr>
              <a:t>Implications considerations </a:t>
            </a:r>
            <a:r>
              <a:rPr lang="en-US" sz="3200" dirty="0" err="1">
                <a:solidFill>
                  <a:schemeClr val="accent1"/>
                </a:solidFill>
              </a:rPr>
              <a:t>cont</a:t>
            </a:r>
            <a:r>
              <a:rPr lang="en-US" sz="3200" dirty="0">
                <a:solidFill>
                  <a:schemeClr val="accent1"/>
                </a:solidFill>
              </a:rPr>
              <a:t>…</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664677" y="1063257"/>
            <a:ext cx="8870006" cy="4997303"/>
          </a:xfrm>
        </p:spPr>
        <p:txBody>
          <a:bodyPr>
            <a:noAutofit/>
          </a:bodyPr>
          <a:lstStyle/>
          <a:p>
            <a:pPr>
              <a:buFont typeface="Arial" panose="020B0604020202020204" pitchFamily="34" charset="0"/>
              <a:buChar char="•"/>
            </a:pPr>
            <a:r>
              <a:rPr lang="en-US" sz="2200" b="1" dirty="0">
                <a:solidFill>
                  <a:schemeClr val="tx1"/>
                </a:solidFill>
              </a:rPr>
              <a:t>Activities stage</a:t>
            </a:r>
            <a:r>
              <a:rPr lang="en-US" sz="2200" dirty="0">
                <a:solidFill>
                  <a:schemeClr val="tx1"/>
                </a:solidFill>
              </a:rPr>
              <a:t>: </a:t>
            </a:r>
          </a:p>
          <a:p>
            <a:pPr>
              <a:buFont typeface="Arial" panose="020B0604020202020204" pitchFamily="34" charset="0"/>
              <a:buChar char="•"/>
            </a:pPr>
            <a:r>
              <a:rPr lang="en-US" sz="2200" dirty="0">
                <a:solidFill>
                  <a:schemeClr val="tx1"/>
                </a:solidFill>
              </a:rPr>
              <a:t>Monitoring: Are impact pathways being achieved? </a:t>
            </a:r>
          </a:p>
          <a:p>
            <a:pPr>
              <a:buFont typeface="Arial" panose="020B0604020202020204" pitchFamily="34" charset="0"/>
              <a:buChar char="•"/>
            </a:pPr>
            <a:r>
              <a:rPr lang="en-US" sz="2200" dirty="0">
                <a:solidFill>
                  <a:schemeClr val="tx1"/>
                </a:solidFill>
              </a:rPr>
              <a:t>Annual reporting requirements. </a:t>
            </a:r>
          </a:p>
          <a:p>
            <a:pPr>
              <a:buFont typeface="Arial" panose="020B0604020202020204" pitchFamily="34" charset="0"/>
              <a:buChar char="•"/>
            </a:pPr>
            <a:endParaRPr lang="en-US" sz="1000" dirty="0">
              <a:solidFill>
                <a:schemeClr val="tx1"/>
              </a:solidFill>
            </a:endParaRPr>
          </a:p>
          <a:p>
            <a:pPr>
              <a:buFont typeface="Arial" panose="020B0604020202020204" pitchFamily="34" charset="0"/>
              <a:buChar char="•"/>
            </a:pPr>
            <a:r>
              <a:rPr lang="en-US" sz="2200" b="1" dirty="0">
                <a:solidFill>
                  <a:schemeClr val="tx1"/>
                </a:solidFill>
              </a:rPr>
              <a:t>Outputs, Outcomes and impact stage:</a:t>
            </a:r>
          </a:p>
          <a:p>
            <a:pPr>
              <a:buFont typeface="Arial" panose="020B0604020202020204" pitchFamily="34" charset="0"/>
              <a:buChar char="•"/>
            </a:pPr>
            <a:r>
              <a:rPr lang="en-US" sz="2200" dirty="0">
                <a:solidFill>
                  <a:schemeClr val="tx1"/>
                </a:solidFill>
              </a:rPr>
              <a:t>Post-grant reporting requirements of eventual outcomes and impact. </a:t>
            </a:r>
          </a:p>
          <a:p>
            <a:pPr>
              <a:buFont typeface="Arial" panose="020B0604020202020204" pitchFamily="34" charset="0"/>
              <a:buChar char="•"/>
            </a:pPr>
            <a:r>
              <a:rPr lang="en-US" sz="2200" dirty="0">
                <a:solidFill>
                  <a:schemeClr val="tx1"/>
                </a:solidFill>
              </a:rPr>
              <a:t>Partnerships outside of sphere of control.</a:t>
            </a:r>
          </a:p>
          <a:p>
            <a:pPr>
              <a:buFont typeface="Arial" panose="020B0604020202020204" pitchFamily="34" charset="0"/>
              <a:buChar char="•"/>
            </a:pPr>
            <a:r>
              <a:rPr lang="en-US" sz="2200" dirty="0">
                <a:solidFill>
                  <a:schemeClr val="tx1"/>
                </a:solidFill>
              </a:rPr>
              <a:t>Develop capability for in depth impact reviews.</a:t>
            </a:r>
          </a:p>
          <a:p>
            <a:pPr>
              <a:buFont typeface="Arial" panose="020B0604020202020204" pitchFamily="34" charset="0"/>
              <a:buChar char="•"/>
            </a:pPr>
            <a:endParaRPr lang="en-US" sz="1000" dirty="0">
              <a:solidFill>
                <a:schemeClr val="tx1"/>
              </a:solidFill>
            </a:endParaRPr>
          </a:p>
          <a:p>
            <a:pPr>
              <a:buFont typeface="Arial" panose="020B0604020202020204" pitchFamily="34" charset="0"/>
              <a:buChar char="•"/>
            </a:pPr>
            <a:r>
              <a:rPr lang="en-US" sz="2200" b="1" dirty="0">
                <a:solidFill>
                  <a:schemeClr val="tx1"/>
                </a:solidFill>
              </a:rPr>
              <a:t>Rating system </a:t>
            </a:r>
            <a:r>
              <a:rPr lang="en-US" sz="2200" dirty="0">
                <a:solidFill>
                  <a:schemeClr val="tx1"/>
                </a:solidFill>
              </a:rPr>
              <a:t>needs to incorporate all elements of research excellence, inclusive of impact</a:t>
            </a:r>
            <a:r>
              <a:rPr lang="en-US" sz="2200">
                <a:solidFill>
                  <a:schemeClr val="tx1"/>
                </a:solidFill>
              </a:rPr>
              <a:t>. </a:t>
            </a:r>
            <a:endParaRPr lang="en-US" sz="2200" dirty="0">
              <a:solidFill>
                <a:schemeClr val="tx1"/>
              </a:solidFill>
            </a:endParaRPr>
          </a:p>
          <a:p>
            <a:pPr>
              <a:buFont typeface="Arial" panose="020B0604020202020204" pitchFamily="34" charset="0"/>
              <a:buChar char="•"/>
            </a:pPr>
            <a:r>
              <a:rPr lang="en-US" sz="2200" dirty="0">
                <a:solidFill>
                  <a:schemeClr val="tx1"/>
                </a:solidFill>
              </a:rPr>
              <a:t>Rewards and incentives.</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i="1" dirty="0">
              <a:solidFill>
                <a:schemeClr val="tx1"/>
              </a:solidFill>
            </a:endParaRPr>
          </a:p>
          <a:p>
            <a:pPr>
              <a:buFont typeface="Arial" panose="020B0604020202020204" pitchFamily="34" charset="0"/>
              <a:buChar char="•"/>
            </a:pPr>
            <a:endParaRPr lang="en-US" sz="2400" i="1" dirty="0">
              <a:solidFill>
                <a:schemeClr val="tx1"/>
              </a:solidFill>
            </a:endParaRPr>
          </a:p>
          <a:p>
            <a:pPr marL="0" indent="0">
              <a:buNone/>
            </a:pPr>
            <a:endParaRPr lang="en-US" sz="2400" i="1" dirty="0">
              <a:solidFill>
                <a:schemeClr val="tx1"/>
              </a:solidFill>
            </a:endParaRPr>
          </a:p>
          <a:p>
            <a:pPr marL="0" indent="0">
              <a:buNone/>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472C4"/>
                </a:solidFill>
              </a:rPr>
              <a:pPr/>
              <a:t>40</a:t>
            </a:fld>
            <a:endParaRPr lang="en-GB" dirty="0">
              <a:solidFill>
                <a:srgbClr val="4472C4"/>
              </a:solidFill>
            </a:endParaRPr>
          </a:p>
        </p:txBody>
      </p:sp>
    </p:spTree>
    <p:extLst>
      <p:ext uri="{BB962C8B-B14F-4D97-AF65-F5344CB8AC3E}">
        <p14:creationId xmlns:p14="http://schemas.microsoft.com/office/powerpoint/2010/main" val="1009530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A8380127-2E4F-4720-A546-49D7111EBC0C}" type="slidenum">
              <a:rPr lang="en-US">
                <a:solidFill>
                  <a:srgbClr val="4F81BD"/>
                </a:solidFill>
              </a:rPr>
              <a:pPr/>
              <a:t>41</a:t>
            </a:fld>
            <a:endParaRPr lang="en-US" dirty="0">
              <a:solidFill>
                <a:srgbClr val="4F81BD"/>
              </a:solidFill>
            </a:endParaRPr>
          </a:p>
        </p:txBody>
      </p:sp>
      <p:sp>
        <p:nvSpPr>
          <p:cNvPr id="9" name="Title 8">
            <a:extLst>
              <a:ext uri="{FF2B5EF4-FFF2-40B4-BE49-F238E27FC236}">
                <a16:creationId xmlns:a16="http://schemas.microsoft.com/office/drawing/2014/main" id="{8E2CD55F-A1B9-1A40-9AE6-EA259A672743}"/>
              </a:ext>
            </a:extLst>
          </p:cNvPr>
          <p:cNvSpPr>
            <a:spLocks noGrp="1"/>
          </p:cNvSpPr>
          <p:nvPr>
            <p:ph type="title"/>
          </p:nvPr>
        </p:nvSpPr>
        <p:spPr/>
        <p:txBody>
          <a:bodyPr/>
          <a:lstStyle/>
          <a:p>
            <a:endParaRPr lang="en-US"/>
          </a:p>
        </p:txBody>
      </p:sp>
      <p:pic>
        <p:nvPicPr>
          <p:cNvPr id="14" name="Picture 13">
            <a:extLst>
              <a:ext uri="{FF2B5EF4-FFF2-40B4-BE49-F238E27FC236}">
                <a16:creationId xmlns:a16="http://schemas.microsoft.com/office/drawing/2014/main" id="{0AB2EA20-81EA-DC4B-A814-152DE22BBDEE}"/>
              </a:ext>
            </a:extLst>
          </p:cNvPr>
          <p:cNvPicPr>
            <a:picLocks noChangeAspect="1"/>
          </p:cNvPicPr>
          <p:nvPr/>
        </p:nvPicPr>
        <p:blipFill rotWithShape="1">
          <a:blip r:embed="rId2"/>
          <a:srcRect l="9507" r="9482"/>
          <a:stretch/>
        </p:blipFill>
        <p:spPr>
          <a:xfrm>
            <a:off x="1524001" y="0"/>
            <a:ext cx="9234285" cy="6858000"/>
          </a:xfrm>
          <a:prstGeom prst="rect">
            <a:avLst/>
          </a:prstGeom>
        </p:spPr>
      </p:pic>
    </p:spTree>
    <p:extLst>
      <p:ext uri="{BB962C8B-B14F-4D97-AF65-F5344CB8AC3E}">
        <p14:creationId xmlns:p14="http://schemas.microsoft.com/office/powerpoint/2010/main" val="856164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056054"/>
            <a:ext cx="8825948" cy="41784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2900" dirty="0">
                <a:latin typeface="Garamond" panose="02020404030301010803" pitchFamily="18" charset="0"/>
              </a:rPr>
            </a:br>
            <a:r>
              <a:rPr lang="nl-NL" sz="2900" b="1" dirty="0">
                <a:solidFill>
                  <a:srgbClr val="820000"/>
                </a:solidFill>
                <a:latin typeface="Garamond" panose="02020404030301010803" pitchFamily="18" charset="0"/>
              </a:rPr>
              <a:t>The rest of </a:t>
            </a:r>
            <a:r>
              <a:rPr lang="nl-NL" sz="2900" b="1" dirty="0" err="1">
                <a:solidFill>
                  <a:srgbClr val="820000"/>
                </a:solidFill>
                <a:latin typeface="Garamond" panose="02020404030301010803" pitchFamily="18" charset="0"/>
              </a:rPr>
              <a:t>the</a:t>
            </a:r>
            <a:r>
              <a:rPr lang="nl-NL" sz="2900" b="1" dirty="0">
                <a:solidFill>
                  <a:srgbClr val="820000"/>
                </a:solidFill>
                <a:latin typeface="Garamond" panose="02020404030301010803" pitchFamily="18" charset="0"/>
              </a:rPr>
              <a:t> speakers chose </a:t>
            </a:r>
            <a:r>
              <a:rPr lang="nl-NL" sz="2900" b="1" dirty="0" err="1">
                <a:solidFill>
                  <a:srgbClr val="820000"/>
                </a:solidFill>
                <a:latin typeface="Garamond" panose="02020404030301010803" pitchFamily="18" charset="0"/>
              </a:rPr>
              <a:t>not</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to</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use</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any</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presentations</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please</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find</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the</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recordings</a:t>
            </a:r>
            <a:r>
              <a:rPr lang="nl-NL" sz="2900" b="1" dirty="0">
                <a:solidFill>
                  <a:srgbClr val="820000"/>
                </a:solidFill>
                <a:latin typeface="Garamond" panose="02020404030301010803" pitchFamily="18" charset="0"/>
              </a:rPr>
              <a:t> </a:t>
            </a:r>
            <a:r>
              <a:rPr lang="nl-NL" sz="2900" b="1" dirty="0" err="1">
                <a:solidFill>
                  <a:srgbClr val="820000"/>
                </a:solidFill>
                <a:latin typeface="Garamond" panose="02020404030301010803" pitchFamily="18" charset="0"/>
              </a:rPr>
              <a:t>available</a:t>
            </a:r>
            <a:r>
              <a:rPr lang="nl-NL" sz="2900" b="1" dirty="0">
                <a:solidFill>
                  <a:srgbClr val="820000"/>
                </a:solidFill>
                <a:latin typeface="Garamond" panose="02020404030301010803" pitchFamily="18" charset="0"/>
              </a:rPr>
              <a:t> on </a:t>
            </a:r>
            <a:r>
              <a:rPr lang="nl-NL" sz="2900" b="1" dirty="0" err="1">
                <a:solidFill>
                  <a:srgbClr val="820000"/>
                </a:solidFill>
                <a:latin typeface="Garamond" panose="02020404030301010803" pitchFamily="18" charset="0"/>
              </a:rPr>
              <a:t>the</a:t>
            </a:r>
            <a:r>
              <a:rPr lang="nl-NL" sz="2900" b="1" dirty="0">
                <a:solidFill>
                  <a:srgbClr val="820000"/>
                </a:solidFill>
                <a:latin typeface="Garamond" panose="02020404030301010803" pitchFamily="18" charset="0"/>
              </a:rPr>
              <a:t> platform  </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100062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F96653F0-F14B-40C0-BC8A-9B2EA9BEC20B}"/>
              </a:ext>
            </a:extLst>
          </p:cNvPr>
          <p:cNvSpPr/>
          <p:nvPr/>
        </p:nvSpPr>
        <p:spPr>
          <a:xfrm>
            <a:off x="0" y="0"/>
            <a:ext cx="3302000" cy="6858000"/>
          </a:xfrm>
          <a:prstGeom prst="rect">
            <a:avLst/>
          </a:prstGeom>
          <a:noFill/>
        </p:spPr>
        <p:txBody>
          <a:bodyPr/>
          <a:lstStyle/>
          <a:p>
            <a:pPr defTabSz="304815"/>
            <a:endParaRPr lang="en-NZ" sz="1200" dirty="0">
              <a:solidFill>
                <a:srgbClr val="002060"/>
              </a:solidFill>
              <a:latin typeface="Impact" panose="020B0806030902050204"/>
            </a:endParaRPr>
          </a:p>
        </p:txBody>
      </p:sp>
      <p:grpSp>
        <p:nvGrpSpPr>
          <p:cNvPr id="3" name="Group 3"/>
          <p:cNvGrpSpPr>
            <a:grpSpLocks noChangeAspect="1"/>
          </p:cNvGrpSpPr>
          <p:nvPr/>
        </p:nvGrpSpPr>
        <p:grpSpPr>
          <a:xfrm>
            <a:off x="1756901" y="2057400"/>
            <a:ext cx="2154699" cy="215469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3927" b="-32746"/>
              </a:stretch>
            </a:blipFill>
          </p:spPr>
        </p:sp>
      </p:grpSp>
      <p:sp>
        <p:nvSpPr>
          <p:cNvPr id="5" name="TextBox 5"/>
          <p:cNvSpPr txBox="1"/>
          <p:nvPr/>
        </p:nvSpPr>
        <p:spPr>
          <a:xfrm>
            <a:off x="254000" y="939800"/>
            <a:ext cx="2897087" cy="1154162"/>
          </a:xfrm>
          <a:prstGeom prst="rect">
            <a:avLst/>
          </a:prstGeom>
        </p:spPr>
        <p:txBody>
          <a:bodyPr lIns="0" tIns="0" rIns="0" bIns="0" rtlCol="0" anchor="t">
            <a:spAutoFit/>
          </a:bodyPr>
          <a:lstStyle/>
          <a:p>
            <a:pPr algn="ctr" defTabSz="304815">
              <a:lnSpc>
                <a:spcPts val="4511"/>
              </a:lnSpc>
            </a:pPr>
            <a:r>
              <a:rPr lang="en-US" sz="3760" dirty="0">
                <a:solidFill>
                  <a:srgbClr val="171717"/>
                </a:solidFill>
                <a:latin typeface="Arimo"/>
                <a:ea typeface="Avenir Book" charset="0"/>
                <a:cs typeface="Avenir Book" charset="0"/>
              </a:rPr>
              <a:t>Royal Society </a:t>
            </a:r>
          </a:p>
          <a:p>
            <a:pPr algn="ctr" defTabSz="304815">
              <a:lnSpc>
                <a:spcPts val="4511"/>
              </a:lnSpc>
            </a:pPr>
            <a:r>
              <a:rPr lang="en-US" sz="3760" dirty="0">
                <a:solidFill>
                  <a:srgbClr val="171717"/>
                </a:solidFill>
                <a:latin typeface="Arimo"/>
                <a:ea typeface="Avenir Book" charset="0"/>
                <a:cs typeface="Avenir Book" charset="0"/>
              </a:rPr>
              <a:t>Te Apārangi</a:t>
            </a:r>
          </a:p>
        </p:txBody>
      </p:sp>
      <p:grpSp>
        <p:nvGrpSpPr>
          <p:cNvPr id="6" name="Group 6"/>
          <p:cNvGrpSpPr/>
          <p:nvPr/>
        </p:nvGrpSpPr>
        <p:grpSpPr>
          <a:xfrm>
            <a:off x="3980271" y="914353"/>
            <a:ext cx="6890929" cy="985945"/>
            <a:chOff x="0" y="409459"/>
            <a:chExt cx="13781858" cy="1971888"/>
          </a:xfrm>
        </p:grpSpPr>
        <p:sp>
          <p:nvSpPr>
            <p:cNvPr id="7" name="TextBox 7"/>
            <p:cNvSpPr txBox="1"/>
            <p:nvPr/>
          </p:nvSpPr>
          <p:spPr>
            <a:xfrm>
              <a:off x="0" y="409459"/>
              <a:ext cx="13781858" cy="969239"/>
            </a:xfrm>
            <a:prstGeom prst="rect">
              <a:avLst/>
            </a:prstGeom>
          </p:spPr>
          <p:txBody>
            <a:bodyPr lIns="0" tIns="0" rIns="0" bIns="0" rtlCol="0" anchor="t">
              <a:spAutoFit/>
            </a:bodyPr>
            <a:lstStyle/>
            <a:p>
              <a:pPr marL="381019" indent="-381019" defTabSz="304815">
                <a:lnSpc>
                  <a:spcPts val="4107"/>
                </a:lnSpc>
                <a:spcBef>
                  <a:spcPct val="0"/>
                </a:spcBef>
                <a:buFont typeface="Wingdings" panose="05000000000000000000" pitchFamily="2" charset="2"/>
                <a:buChar char="v"/>
              </a:pPr>
              <a:r>
                <a:rPr lang="en-US" sz="2667" dirty="0">
                  <a:solidFill>
                    <a:srgbClr val="171717"/>
                  </a:solidFill>
                  <a:latin typeface="Arimo"/>
                  <a:ea typeface="Avenir Book" charset="0"/>
                  <a:cs typeface="Avenir Book" charset="0"/>
                </a:rPr>
                <a:t>1867</a:t>
              </a:r>
            </a:p>
          </p:txBody>
        </p:sp>
        <p:sp>
          <p:nvSpPr>
            <p:cNvPr id="8" name="TextBox 8"/>
            <p:cNvSpPr txBox="1"/>
            <p:nvPr/>
          </p:nvSpPr>
          <p:spPr>
            <a:xfrm>
              <a:off x="0" y="1227186"/>
              <a:ext cx="13781858" cy="1154161"/>
            </a:xfrm>
            <a:prstGeom prst="rect">
              <a:avLst/>
            </a:prstGeom>
          </p:spPr>
          <p:txBody>
            <a:bodyPr lIns="0" tIns="0" rIns="0" bIns="0" rtlCol="0" anchor="t">
              <a:spAutoFit/>
            </a:bodyPr>
            <a:lstStyle/>
            <a:p>
              <a:pPr defTabSz="304815">
                <a:lnSpc>
                  <a:spcPts val="2706"/>
                </a:lnSpc>
              </a:pPr>
              <a:r>
                <a:rPr lang="en-US" sz="2400" dirty="0">
                  <a:solidFill>
                    <a:srgbClr val="171717"/>
                  </a:solidFill>
                  <a:latin typeface="Arimo"/>
                  <a:ea typeface="Avenir Book" charset="0"/>
                  <a:cs typeface="Avenir Book" charset="0"/>
                </a:rPr>
                <a:t>      James Hector sets up the New Zealand Institute </a:t>
              </a:r>
            </a:p>
            <a:p>
              <a:pPr defTabSz="304815">
                <a:lnSpc>
                  <a:spcPts val="1773"/>
                </a:lnSpc>
                <a:spcBef>
                  <a:spcPct val="0"/>
                </a:spcBef>
              </a:pPr>
              <a:endParaRPr lang="en-US" sz="1933" dirty="0">
                <a:solidFill>
                  <a:srgbClr val="171717"/>
                </a:solidFill>
                <a:latin typeface="Raleway"/>
              </a:endParaRPr>
            </a:p>
          </p:txBody>
        </p:sp>
      </p:grpSp>
      <p:grpSp>
        <p:nvGrpSpPr>
          <p:cNvPr id="9" name="Group 9"/>
          <p:cNvGrpSpPr/>
          <p:nvPr/>
        </p:nvGrpSpPr>
        <p:grpSpPr>
          <a:xfrm>
            <a:off x="3980271" y="1868921"/>
            <a:ext cx="6890929" cy="996576"/>
            <a:chOff x="0" y="388196"/>
            <a:chExt cx="13781858" cy="1993154"/>
          </a:xfrm>
        </p:grpSpPr>
        <p:sp>
          <p:nvSpPr>
            <p:cNvPr id="10" name="TextBox 10"/>
            <p:cNvSpPr txBox="1"/>
            <p:nvPr/>
          </p:nvSpPr>
          <p:spPr>
            <a:xfrm>
              <a:off x="0" y="388196"/>
              <a:ext cx="13781858" cy="969241"/>
            </a:xfrm>
            <a:prstGeom prst="rect">
              <a:avLst/>
            </a:prstGeom>
          </p:spPr>
          <p:txBody>
            <a:bodyPr lIns="0" tIns="0" rIns="0" bIns="0" rtlCol="0" anchor="t">
              <a:spAutoFit/>
            </a:bodyPr>
            <a:lstStyle/>
            <a:p>
              <a:pPr marL="381019" indent="-381019" defTabSz="304815">
                <a:lnSpc>
                  <a:spcPts val="4107"/>
                </a:lnSpc>
                <a:spcBef>
                  <a:spcPct val="0"/>
                </a:spcBef>
                <a:buFont typeface="Wingdings" panose="05000000000000000000" pitchFamily="2" charset="2"/>
                <a:buChar char="v"/>
              </a:pPr>
              <a:r>
                <a:rPr lang="en-US" sz="2667" dirty="0">
                  <a:solidFill>
                    <a:srgbClr val="171717"/>
                  </a:solidFill>
                  <a:latin typeface="Arimo"/>
                  <a:ea typeface="Avenir Book" charset="0"/>
                  <a:cs typeface="Avenir Book" charset="0"/>
                </a:rPr>
                <a:t>1933</a:t>
              </a:r>
            </a:p>
          </p:txBody>
        </p:sp>
        <p:sp>
          <p:nvSpPr>
            <p:cNvPr id="11" name="TextBox 11"/>
            <p:cNvSpPr txBox="1"/>
            <p:nvPr/>
          </p:nvSpPr>
          <p:spPr>
            <a:xfrm>
              <a:off x="0" y="1227187"/>
              <a:ext cx="13781858" cy="1154163"/>
            </a:xfrm>
            <a:prstGeom prst="rect">
              <a:avLst/>
            </a:prstGeom>
          </p:spPr>
          <p:txBody>
            <a:bodyPr lIns="0" tIns="0" rIns="0" bIns="0" rtlCol="0" anchor="t">
              <a:spAutoFit/>
            </a:bodyPr>
            <a:lstStyle/>
            <a:p>
              <a:pPr defTabSz="304815">
                <a:lnSpc>
                  <a:spcPts val="2706"/>
                </a:lnSpc>
              </a:pPr>
              <a:r>
                <a:rPr lang="en-US" sz="2400" dirty="0">
                  <a:solidFill>
                    <a:srgbClr val="171717"/>
                  </a:solidFill>
                  <a:latin typeface="Arimo"/>
                  <a:ea typeface="Avenir Book" charset="0"/>
                  <a:cs typeface="Avenir Book" charset="0"/>
                </a:rPr>
                <a:t>      Royal Society of New Zealand established </a:t>
              </a:r>
              <a:endParaRPr lang="en-US" sz="1933" dirty="0">
                <a:solidFill>
                  <a:srgbClr val="171717"/>
                </a:solidFill>
                <a:latin typeface="Arimo"/>
                <a:ea typeface="Avenir Book" charset="0"/>
                <a:cs typeface="Avenir Book" charset="0"/>
              </a:endParaRPr>
            </a:p>
            <a:p>
              <a:pPr defTabSz="304815">
                <a:lnSpc>
                  <a:spcPts val="1773"/>
                </a:lnSpc>
                <a:spcBef>
                  <a:spcPct val="0"/>
                </a:spcBef>
              </a:pPr>
              <a:endParaRPr lang="en-US" sz="1933" dirty="0">
                <a:solidFill>
                  <a:srgbClr val="171717"/>
                </a:solidFill>
                <a:latin typeface="Raleway"/>
              </a:endParaRPr>
            </a:p>
          </p:txBody>
        </p:sp>
      </p:grpSp>
      <p:grpSp>
        <p:nvGrpSpPr>
          <p:cNvPr id="12" name="Group 12"/>
          <p:cNvGrpSpPr/>
          <p:nvPr/>
        </p:nvGrpSpPr>
        <p:grpSpPr>
          <a:xfrm>
            <a:off x="3980271" y="4217504"/>
            <a:ext cx="6890929" cy="1336120"/>
            <a:chOff x="0" y="401608"/>
            <a:chExt cx="13781858" cy="2672240"/>
          </a:xfrm>
        </p:grpSpPr>
        <p:sp>
          <p:nvSpPr>
            <p:cNvPr id="13" name="TextBox 13"/>
            <p:cNvSpPr txBox="1"/>
            <p:nvPr/>
          </p:nvSpPr>
          <p:spPr>
            <a:xfrm>
              <a:off x="0" y="401608"/>
              <a:ext cx="13781858" cy="969240"/>
            </a:xfrm>
            <a:prstGeom prst="rect">
              <a:avLst/>
            </a:prstGeom>
          </p:spPr>
          <p:txBody>
            <a:bodyPr lIns="0" tIns="0" rIns="0" bIns="0" rtlCol="0" anchor="t">
              <a:spAutoFit/>
            </a:bodyPr>
            <a:lstStyle/>
            <a:p>
              <a:pPr marL="381019" indent="-381019" defTabSz="304815">
                <a:lnSpc>
                  <a:spcPts val="4107"/>
                </a:lnSpc>
                <a:spcBef>
                  <a:spcPct val="0"/>
                </a:spcBef>
                <a:buFont typeface="Wingdings" panose="05000000000000000000" pitchFamily="2" charset="2"/>
                <a:buChar char="v"/>
              </a:pPr>
              <a:r>
                <a:rPr lang="en-US" sz="2667" dirty="0">
                  <a:solidFill>
                    <a:srgbClr val="171717"/>
                  </a:solidFill>
                  <a:latin typeface="Arimo"/>
                  <a:ea typeface="Avenir Book" charset="0"/>
                  <a:cs typeface="Avenir Book" charset="0"/>
                </a:rPr>
                <a:t>2012</a:t>
              </a:r>
            </a:p>
          </p:txBody>
        </p:sp>
        <p:sp>
          <p:nvSpPr>
            <p:cNvPr id="14" name="TextBox 14"/>
            <p:cNvSpPr txBox="1"/>
            <p:nvPr/>
          </p:nvSpPr>
          <p:spPr>
            <a:xfrm>
              <a:off x="0" y="1227188"/>
              <a:ext cx="13781858" cy="1846660"/>
            </a:xfrm>
            <a:prstGeom prst="rect">
              <a:avLst/>
            </a:prstGeom>
          </p:spPr>
          <p:txBody>
            <a:bodyPr lIns="0" tIns="0" rIns="0" bIns="0" rtlCol="0" anchor="t">
              <a:spAutoFit/>
            </a:bodyPr>
            <a:lstStyle/>
            <a:p>
              <a:pPr defTabSz="304815">
                <a:lnSpc>
                  <a:spcPts val="2706"/>
                </a:lnSpc>
              </a:pPr>
              <a:r>
                <a:rPr lang="en-US" sz="2400" dirty="0">
                  <a:solidFill>
                    <a:srgbClr val="171717"/>
                  </a:solidFill>
                  <a:latin typeface="Arimo"/>
                  <a:ea typeface="Avenir Book" charset="0"/>
                  <a:cs typeface="Avenir Book" charset="0"/>
                </a:rPr>
                <a:t>      Remit expanded to include social sciences and</a:t>
              </a:r>
              <a:br>
                <a:rPr lang="en-US" sz="2400" dirty="0">
                  <a:solidFill>
                    <a:srgbClr val="171717"/>
                  </a:solidFill>
                  <a:latin typeface="Arimo"/>
                  <a:ea typeface="Avenir Book" charset="0"/>
                  <a:cs typeface="Avenir Book" charset="0"/>
                </a:rPr>
              </a:br>
              <a:r>
                <a:rPr lang="en-US" sz="2400" dirty="0">
                  <a:solidFill>
                    <a:srgbClr val="171717"/>
                  </a:solidFill>
                  <a:latin typeface="Arimo"/>
                  <a:ea typeface="Avenir Book" charset="0"/>
                  <a:cs typeface="Avenir Book" charset="0"/>
                </a:rPr>
                <a:t>      humanities </a:t>
              </a:r>
            </a:p>
            <a:p>
              <a:pPr defTabSz="304815">
                <a:lnSpc>
                  <a:spcPts val="1773"/>
                </a:lnSpc>
                <a:spcBef>
                  <a:spcPct val="0"/>
                </a:spcBef>
              </a:pPr>
              <a:endParaRPr lang="en-US" sz="1933" dirty="0">
                <a:solidFill>
                  <a:srgbClr val="171717"/>
                </a:solidFill>
                <a:latin typeface="Raleway"/>
              </a:endParaRPr>
            </a:p>
          </p:txBody>
        </p:sp>
      </p:grpSp>
      <p:grpSp>
        <p:nvGrpSpPr>
          <p:cNvPr id="15" name="Group 15"/>
          <p:cNvGrpSpPr/>
          <p:nvPr/>
        </p:nvGrpSpPr>
        <p:grpSpPr>
          <a:xfrm>
            <a:off x="3980271" y="2880082"/>
            <a:ext cx="6890929" cy="1352742"/>
            <a:chOff x="0" y="368364"/>
            <a:chExt cx="13781858" cy="2705484"/>
          </a:xfrm>
        </p:grpSpPr>
        <p:sp>
          <p:nvSpPr>
            <p:cNvPr id="16" name="TextBox 16"/>
            <p:cNvSpPr txBox="1"/>
            <p:nvPr/>
          </p:nvSpPr>
          <p:spPr>
            <a:xfrm>
              <a:off x="0" y="368364"/>
              <a:ext cx="13781858" cy="969240"/>
            </a:xfrm>
            <a:prstGeom prst="rect">
              <a:avLst/>
            </a:prstGeom>
          </p:spPr>
          <p:txBody>
            <a:bodyPr lIns="0" tIns="0" rIns="0" bIns="0" rtlCol="0" anchor="t">
              <a:spAutoFit/>
            </a:bodyPr>
            <a:lstStyle/>
            <a:p>
              <a:pPr marL="381019" indent="-381019" defTabSz="304815">
                <a:lnSpc>
                  <a:spcPts val="4107"/>
                </a:lnSpc>
                <a:spcBef>
                  <a:spcPct val="0"/>
                </a:spcBef>
                <a:buFont typeface="Wingdings" panose="05000000000000000000" pitchFamily="2" charset="2"/>
                <a:buChar char="v"/>
              </a:pPr>
              <a:r>
                <a:rPr lang="en-US" sz="2667" dirty="0">
                  <a:solidFill>
                    <a:srgbClr val="171717"/>
                  </a:solidFill>
                  <a:latin typeface="Arimo"/>
                  <a:ea typeface="Avenir Book" charset="0"/>
                  <a:cs typeface="Avenir Book" charset="0"/>
                </a:rPr>
                <a:t>2007</a:t>
              </a:r>
            </a:p>
          </p:txBody>
        </p:sp>
        <p:sp>
          <p:nvSpPr>
            <p:cNvPr id="17" name="TextBox 17"/>
            <p:cNvSpPr txBox="1"/>
            <p:nvPr/>
          </p:nvSpPr>
          <p:spPr>
            <a:xfrm>
              <a:off x="0" y="1227188"/>
              <a:ext cx="13781858" cy="1846660"/>
            </a:xfrm>
            <a:prstGeom prst="rect">
              <a:avLst/>
            </a:prstGeom>
          </p:spPr>
          <p:txBody>
            <a:bodyPr lIns="0" tIns="0" rIns="0" bIns="0" rtlCol="0" anchor="t">
              <a:spAutoFit/>
            </a:bodyPr>
            <a:lstStyle/>
            <a:p>
              <a:pPr defTabSz="304815">
                <a:lnSpc>
                  <a:spcPts val="2706"/>
                </a:lnSpc>
              </a:pPr>
              <a:r>
                <a:rPr lang="en-US" sz="2400" dirty="0">
                  <a:solidFill>
                    <a:srgbClr val="171717"/>
                  </a:solidFill>
                  <a:latin typeface="Arimo"/>
                  <a:ea typeface="Avenir Book" charset="0"/>
                  <a:cs typeface="Avenir Book" charset="0"/>
                </a:rPr>
                <a:t>      New name of Te Apārangi gifted by Professor James</a:t>
              </a:r>
              <a:br>
                <a:rPr lang="en-US" sz="2400" dirty="0">
                  <a:solidFill>
                    <a:srgbClr val="171717"/>
                  </a:solidFill>
                  <a:latin typeface="Arimo"/>
                  <a:ea typeface="Avenir Book" charset="0"/>
                  <a:cs typeface="Avenir Book" charset="0"/>
                </a:rPr>
              </a:br>
              <a:r>
                <a:rPr lang="en-US" sz="2400" dirty="0">
                  <a:solidFill>
                    <a:srgbClr val="171717"/>
                  </a:solidFill>
                  <a:latin typeface="Arimo"/>
                  <a:ea typeface="Avenir Book" charset="0"/>
                  <a:cs typeface="Avenir Book" charset="0"/>
                </a:rPr>
                <a:t>      Wharehuia Milroy</a:t>
              </a:r>
            </a:p>
            <a:p>
              <a:pPr defTabSz="304815">
                <a:lnSpc>
                  <a:spcPts val="1773"/>
                </a:lnSpc>
                <a:spcBef>
                  <a:spcPct val="0"/>
                </a:spcBef>
              </a:pPr>
              <a:endParaRPr lang="en-US" sz="1933" dirty="0">
                <a:solidFill>
                  <a:srgbClr val="171717"/>
                </a:solidFill>
                <a:latin typeface="Raleway"/>
              </a:endParaRPr>
            </a:p>
          </p:txBody>
        </p:sp>
      </p:grpSp>
      <p:pic>
        <p:nvPicPr>
          <p:cNvPr id="18" name="Picture 17" descr="Logo&#10;&#10;Description automatically generated">
            <a:extLst>
              <a:ext uri="{FF2B5EF4-FFF2-40B4-BE49-F238E27FC236}">
                <a16:creationId xmlns:a16="http://schemas.microsoft.com/office/drawing/2014/main" id="{996E324D-0027-490A-9FD9-D692E200C2BE}"/>
              </a:ext>
            </a:extLst>
          </p:cNvPr>
          <p:cNvPicPr>
            <a:picLocks noChangeAspect="1"/>
          </p:cNvPicPr>
          <p:nvPr/>
        </p:nvPicPr>
        <p:blipFill>
          <a:blip r:embed="rId3"/>
          <a:stretch>
            <a:fillRect/>
          </a:stretch>
        </p:blipFill>
        <p:spPr>
          <a:xfrm>
            <a:off x="10109200" y="4343400"/>
            <a:ext cx="1602792" cy="1262776"/>
          </a:xfrm>
          <a:prstGeom prst="rect">
            <a:avLst/>
          </a:prstGeom>
        </p:spPr>
      </p:pic>
      <p:pic>
        <p:nvPicPr>
          <p:cNvPr id="3075" name="Picture 3">
            <a:extLst>
              <a:ext uri="{FF2B5EF4-FFF2-40B4-BE49-F238E27FC236}">
                <a16:creationId xmlns:a16="http://schemas.microsoft.com/office/drawing/2014/main" id="{B811BD0F-BB2F-4FE5-9B1A-71FB72E8C4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3444409"/>
            <a:ext cx="2328333" cy="241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2" name="AutoShape 2"/>
          <p:cNvSpPr/>
          <p:nvPr/>
        </p:nvSpPr>
        <p:spPr>
          <a:xfrm>
            <a:off x="0" y="-9947"/>
            <a:ext cx="3868473" cy="6858000"/>
          </a:xfrm>
          <a:prstGeom prst="rect">
            <a:avLst/>
          </a:prstGeom>
          <a:noFill/>
        </p:spPr>
      </p:sp>
      <p:sp>
        <p:nvSpPr>
          <p:cNvPr id="3" name="TextBox 3"/>
          <p:cNvSpPr txBox="1"/>
          <p:nvPr/>
        </p:nvSpPr>
        <p:spPr>
          <a:xfrm>
            <a:off x="457200" y="787400"/>
            <a:ext cx="3011981" cy="1487587"/>
          </a:xfrm>
          <a:prstGeom prst="rect">
            <a:avLst/>
          </a:prstGeom>
        </p:spPr>
        <p:txBody>
          <a:bodyPr wrap="square" lIns="0" tIns="0" rIns="0" bIns="0" rtlCol="0" anchor="t">
            <a:spAutoFit/>
          </a:bodyPr>
          <a:lstStyle/>
          <a:p>
            <a:pPr algn="ctr" defTabSz="304815">
              <a:lnSpc>
                <a:spcPts val="5840"/>
              </a:lnSpc>
            </a:pPr>
            <a:r>
              <a:rPr lang="en-US" sz="5334" dirty="0">
                <a:solidFill>
                  <a:srgbClr val="171717"/>
                </a:solidFill>
                <a:latin typeface="Arimo"/>
                <a:ea typeface="Avenir Book" charset="0"/>
                <a:cs typeface="Avenir Book" charset="0"/>
              </a:rPr>
              <a:t>Three Priorities</a:t>
            </a:r>
          </a:p>
        </p:txBody>
      </p:sp>
      <p:sp>
        <p:nvSpPr>
          <p:cNvPr id="4" name="AutoShape 4"/>
          <p:cNvSpPr/>
          <p:nvPr/>
        </p:nvSpPr>
        <p:spPr>
          <a:xfrm>
            <a:off x="3868473" y="2286001"/>
            <a:ext cx="8323527" cy="729131"/>
          </a:xfrm>
          <a:prstGeom prst="rect">
            <a:avLst/>
          </a:prstGeom>
          <a:solidFill>
            <a:srgbClr val="171717">
              <a:alpha val="3922"/>
            </a:srgbClr>
          </a:solidFill>
        </p:spPr>
      </p:sp>
      <p:sp>
        <p:nvSpPr>
          <p:cNvPr id="8" name="TextBox 8"/>
          <p:cNvSpPr txBox="1"/>
          <p:nvPr/>
        </p:nvSpPr>
        <p:spPr>
          <a:xfrm>
            <a:off x="4114800" y="1023469"/>
            <a:ext cx="7053079" cy="734945"/>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Enhancing equity and diversity in all its forms</a:t>
            </a:r>
          </a:p>
          <a:p>
            <a:pPr defTabSz="304815">
              <a:lnSpc>
                <a:spcPts val="1899"/>
              </a:lnSpc>
              <a:spcBef>
                <a:spcPct val="0"/>
              </a:spcBef>
            </a:pPr>
            <a:endParaRPr lang="en-US" sz="2641" dirty="0">
              <a:solidFill>
                <a:srgbClr val="171717"/>
              </a:solidFill>
              <a:latin typeface="Raleway"/>
            </a:endParaRPr>
          </a:p>
        </p:txBody>
      </p:sp>
      <p:sp>
        <p:nvSpPr>
          <p:cNvPr id="15" name="TextBox 15"/>
          <p:cNvSpPr txBox="1"/>
          <p:nvPr/>
        </p:nvSpPr>
        <p:spPr>
          <a:xfrm>
            <a:off x="4114800" y="2434479"/>
            <a:ext cx="7053079" cy="1209434"/>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Building stronger relationships with Te Ao Māori </a:t>
            </a:r>
          </a:p>
          <a:p>
            <a:pPr defTabSz="304815">
              <a:lnSpc>
                <a:spcPts val="3698"/>
              </a:lnSpc>
            </a:pPr>
            <a:endParaRPr lang="en-US" sz="2641" dirty="0">
              <a:solidFill>
                <a:srgbClr val="171717"/>
              </a:solidFill>
              <a:latin typeface="Arimo"/>
            </a:endParaRPr>
          </a:p>
          <a:p>
            <a:pPr defTabSz="304815">
              <a:lnSpc>
                <a:spcPts val="1899"/>
              </a:lnSpc>
              <a:spcBef>
                <a:spcPct val="0"/>
              </a:spcBef>
            </a:pPr>
            <a:endParaRPr lang="en-US" sz="2641" dirty="0">
              <a:solidFill>
                <a:srgbClr val="171717"/>
              </a:solidFill>
              <a:latin typeface="Raleway"/>
            </a:endParaRPr>
          </a:p>
        </p:txBody>
      </p:sp>
      <p:sp>
        <p:nvSpPr>
          <p:cNvPr id="16" name="TextBox 16"/>
          <p:cNvSpPr txBox="1"/>
          <p:nvPr/>
        </p:nvSpPr>
        <p:spPr>
          <a:xfrm>
            <a:off x="4114800" y="3676826"/>
            <a:ext cx="7053079" cy="2022220"/>
          </a:xfrm>
          <a:prstGeom prst="rect">
            <a:avLst/>
          </a:prstGeom>
        </p:spPr>
        <p:txBody>
          <a:bodyPr lIns="0" tIns="0" rIns="0" bIns="0" rtlCol="0" anchor="t">
            <a:spAutoFit/>
          </a:bodyPr>
          <a:lstStyle/>
          <a:p>
            <a:pPr marL="381019" indent="-381019" defTabSz="304815">
              <a:buFont typeface="Wingdings" panose="05000000000000000000" pitchFamily="2" charset="2"/>
              <a:buChar char="v"/>
            </a:pPr>
            <a:r>
              <a:rPr lang="en-US" sz="2641" dirty="0">
                <a:solidFill>
                  <a:srgbClr val="171717"/>
                </a:solidFill>
                <a:latin typeface="Arimo"/>
                <a:ea typeface="Avenir Book" charset="0"/>
                <a:cs typeface="Avenir Book" charset="0"/>
              </a:rPr>
              <a:t>Better support and recognition of early career researchers </a:t>
            </a:r>
          </a:p>
          <a:p>
            <a:pPr defTabSz="304815">
              <a:lnSpc>
                <a:spcPts val="3698"/>
              </a:lnSpc>
            </a:pPr>
            <a:endParaRPr lang="en-US" sz="2641" dirty="0">
              <a:solidFill>
                <a:srgbClr val="171717"/>
              </a:solidFill>
              <a:latin typeface="Raleway"/>
            </a:endParaRPr>
          </a:p>
          <a:p>
            <a:pPr defTabSz="304815">
              <a:lnSpc>
                <a:spcPts val="3698"/>
              </a:lnSpc>
            </a:pPr>
            <a:endParaRPr lang="en-US" sz="2641" dirty="0">
              <a:solidFill>
                <a:srgbClr val="171717"/>
              </a:solidFill>
              <a:latin typeface="Raleway"/>
            </a:endParaRPr>
          </a:p>
          <a:p>
            <a:pPr defTabSz="304815">
              <a:lnSpc>
                <a:spcPts val="1899"/>
              </a:lnSpc>
              <a:spcBef>
                <a:spcPct val="0"/>
              </a:spcBef>
            </a:pPr>
            <a:endParaRPr lang="en-US" sz="2641" dirty="0">
              <a:solidFill>
                <a:srgbClr val="171717"/>
              </a:solidFill>
              <a:latin typeface="Raleway"/>
            </a:endParaRPr>
          </a:p>
        </p:txBody>
      </p:sp>
      <p:pic>
        <p:nvPicPr>
          <p:cNvPr id="17" name="Picture 16" descr="Logo&#10;&#10;Description automatically generated">
            <a:extLst>
              <a:ext uri="{FF2B5EF4-FFF2-40B4-BE49-F238E27FC236}">
                <a16:creationId xmlns:a16="http://schemas.microsoft.com/office/drawing/2014/main" id="{913E1242-40EA-456B-A6DD-DC2C65401D91}"/>
              </a:ext>
            </a:extLst>
          </p:cNvPr>
          <p:cNvPicPr>
            <a:picLocks noChangeAspect="1"/>
          </p:cNvPicPr>
          <p:nvPr/>
        </p:nvPicPr>
        <p:blipFill>
          <a:blip r:embed="rId2"/>
          <a:stretch>
            <a:fillRect/>
          </a:stretch>
        </p:blipFill>
        <p:spPr>
          <a:xfrm>
            <a:off x="10109200" y="4343400"/>
            <a:ext cx="1602792" cy="1262776"/>
          </a:xfrm>
          <a:prstGeom prst="rect">
            <a:avLst/>
          </a:prstGeom>
        </p:spPr>
      </p:pic>
      <p:pic>
        <p:nvPicPr>
          <p:cNvPr id="1027" name="Picture 3">
            <a:extLst>
              <a:ext uri="{FF2B5EF4-FFF2-40B4-BE49-F238E27FC236}">
                <a16:creationId xmlns:a16="http://schemas.microsoft.com/office/drawing/2014/main" id="{1A055102-316B-4E51-8D67-E5B64C62A1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2667000"/>
            <a:ext cx="3126856"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2" name="AutoShape 2"/>
          <p:cNvSpPr/>
          <p:nvPr/>
        </p:nvSpPr>
        <p:spPr>
          <a:xfrm>
            <a:off x="0" y="0"/>
            <a:ext cx="3868473" cy="6858000"/>
          </a:xfrm>
          <a:prstGeom prst="rect">
            <a:avLst/>
          </a:prstGeom>
          <a:noFill/>
        </p:spPr>
      </p:sp>
      <p:sp>
        <p:nvSpPr>
          <p:cNvPr id="3" name="TextBox 3"/>
          <p:cNvSpPr txBox="1"/>
          <p:nvPr/>
        </p:nvSpPr>
        <p:spPr>
          <a:xfrm>
            <a:off x="201443" y="482601"/>
            <a:ext cx="3667031" cy="1033103"/>
          </a:xfrm>
          <a:prstGeom prst="rect">
            <a:avLst/>
          </a:prstGeom>
        </p:spPr>
        <p:txBody>
          <a:bodyPr lIns="0" tIns="0" rIns="0" bIns="0" rtlCol="0" anchor="t">
            <a:spAutoFit/>
          </a:bodyPr>
          <a:lstStyle/>
          <a:p>
            <a:pPr algn="ctr" defTabSz="304815">
              <a:lnSpc>
                <a:spcPts val="4000"/>
              </a:lnSpc>
            </a:pPr>
            <a:r>
              <a:rPr lang="en-US" sz="4000" dirty="0">
                <a:solidFill>
                  <a:srgbClr val="171717"/>
                </a:solidFill>
                <a:latin typeface="Arimo"/>
                <a:ea typeface="Avenir Book" charset="0"/>
                <a:cs typeface="Avenir Book" charset="0"/>
              </a:rPr>
              <a:t>Research Impact Implications</a:t>
            </a:r>
          </a:p>
        </p:txBody>
      </p:sp>
      <p:sp>
        <p:nvSpPr>
          <p:cNvPr id="4" name="AutoShape 4"/>
          <p:cNvSpPr/>
          <p:nvPr/>
        </p:nvSpPr>
        <p:spPr>
          <a:xfrm>
            <a:off x="3868473" y="2166224"/>
            <a:ext cx="8323527" cy="1262776"/>
          </a:xfrm>
          <a:prstGeom prst="rect">
            <a:avLst/>
          </a:prstGeom>
          <a:solidFill>
            <a:srgbClr val="171717">
              <a:alpha val="3922"/>
            </a:srgbClr>
          </a:solidFill>
        </p:spPr>
      </p:sp>
      <p:sp>
        <p:nvSpPr>
          <p:cNvPr id="8" name="TextBox 8"/>
          <p:cNvSpPr txBox="1"/>
          <p:nvPr/>
        </p:nvSpPr>
        <p:spPr>
          <a:xfrm>
            <a:off x="4419600" y="978569"/>
            <a:ext cx="7053079" cy="1683923"/>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Better reflection of the increasingly heterogenous nature of our research sector</a:t>
            </a:r>
          </a:p>
          <a:p>
            <a:pPr defTabSz="304815">
              <a:lnSpc>
                <a:spcPts val="3698"/>
              </a:lnSpc>
            </a:pPr>
            <a:endParaRPr lang="en-US" sz="2641" dirty="0">
              <a:solidFill>
                <a:srgbClr val="171717"/>
              </a:solidFill>
              <a:latin typeface="Raleway"/>
            </a:endParaRPr>
          </a:p>
          <a:p>
            <a:pPr defTabSz="304815">
              <a:lnSpc>
                <a:spcPts val="1899"/>
              </a:lnSpc>
              <a:spcBef>
                <a:spcPct val="0"/>
              </a:spcBef>
            </a:pPr>
            <a:endParaRPr lang="en-US" sz="2641" dirty="0">
              <a:solidFill>
                <a:srgbClr val="171717"/>
              </a:solidFill>
              <a:latin typeface="Raleway"/>
            </a:endParaRPr>
          </a:p>
        </p:txBody>
      </p:sp>
      <p:sp>
        <p:nvSpPr>
          <p:cNvPr id="15" name="TextBox 15"/>
          <p:cNvSpPr txBox="1"/>
          <p:nvPr/>
        </p:nvSpPr>
        <p:spPr>
          <a:xfrm>
            <a:off x="4427721" y="2311401"/>
            <a:ext cx="7053079" cy="2158411"/>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Understand the past, present and future role of indigenous knowledges</a:t>
            </a:r>
          </a:p>
          <a:p>
            <a:pPr defTabSz="304815">
              <a:lnSpc>
                <a:spcPts val="3698"/>
              </a:lnSpc>
            </a:pPr>
            <a:endParaRPr lang="en-US" sz="2641" dirty="0">
              <a:solidFill>
                <a:srgbClr val="171717"/>
              </a:solidFill>
              <a:latin typeface="Raleway"/>
            </a:endParaRPr>
          </a:p>
          <a:p>
            <a:pPr defTabSz="304815">
              <a:lnSpc>
                <a:spcPts val="3698"/>
              </a:lnSpc>
            </a:pPr>
            <a:endParaRPr lang="en-US" sz="2641" dirty="0">
              <a:solidFill>
                <a:srgbClr val="171717"/>
              </a:solidFill>
              <a:latin typeface="Raleway"/>
            </a:endParaRPr>
          </a:p>
          <a:p>
            <a:pPr defTabSz="304815">
              <a:lnSpc>
                <a:spcPts val="1899"/>
              </a:lnSpc>
              <a:spcBef>
                <a:spcPct val="0"/>
              </a:spcBef>
            </a:pPr>
            <a:endParaRPr lang="en-US" sz="2641" dirty="0">
              <a:solidFill>
                <a:srgbClr val="171717"/>
              </a:solidFill>
              <a:latin typeface="Raleway"/>
            </a:endParaRPr>
          </a:p>
        </p:txBody>
      </p:sp>
      <p:sp>
        <p:nvSpPr>
          <p:cNvPr id="16" name="TextBox 16"/>
          <p:cNvSpPr txBox="1"/>
          <p:nvPr/>
        </p:nvSpPr>
        <p:spPr>
          <a:xfrm>
            <a:off x="4427721" y="3581400"/>
            <a:ext cx="7053079" cy="3107389"/>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Engage with the priorities and experiences of a more diverse, more precariously employed, generation of researchers </a:t>
            </a:r>
          </a:p>
          <a:p>
            <a:pPr marL="381019" indent="-381019" defTabSz="304815">
              <a:lnSpc>
                <a:spcPts val="3698"/>
              </a:lnSpc>
              <a:buFont typeface="Wingdings" panose="05000000000000000000" pitchFamily="2" charset="2"/>
              <a:buChar char="v"/>
            </a:pPr>
            <a:endParaRPr lang="en-US" sz="2641" dirty="0">
              <a:solidFill>
                <a:srgbClr val="171717"/>
              </a:solidFill>
              <a:latin typeface="Raleway"/>
            </a:endParaRPr>
          </a:p>
          <a:p>
            <a:pPr marL="381019" indent="-381019" defTabSz="304815">
              <a:lnSpc>
                <a:spcPts val="3698"/>
              </a:lnSpc>
              <a:buFont typeface="Wingdings" panose="05000000000000000000" pitchFamily="2" charset="2"/>
              <a:buChar char="v"/>
            </a:pPr>
            <a:endParaRPr lang="en-US" sz="2641" dirty="0">
              <a:solidFill>
                <a:srgbClr val="171717"/>
              </a:solidFill>
              <a:latin typeface="Raleway"/>
            </a:endParaRPr>
          </a:p>
          <a:p>
            <a:pPr marL="381019" indent="-381019" defTabSz="304815">
              <a:lnSpc>
                <a:spcPts val="3698"/>
              </a:lnSpc>
              <a:buFont typeface="Wingdings" panose="05000000000000000000" pitchFamily="2" charset="2"/>
              <a:buChar char="v"/>
            </a:pPr>
            <a:endParaRPr lang="en-US" sz="2641" dirty="0">
              <a:solidFill>
                <a:srgbClr val="171717"/>
              </a:solidFill>
              <a:latin typeface="Raleway"/>
            </a:endParaRPr>
          </a:p>
          <a:p>
            <a:pPr marL="381019" indent="-381019" defTabSz="304815">
              <a:lnSpc>
                <a:spcPts val="1899"/>
              </a:lnSpc>
              <a:spcBef>
                <a:spcPct val="0"/>
              </a:spcBef>
              <a:buFont typeface="Wingdings" panose="05000000000000000000" pitchFamily="2" charset="2"/>
              <a:buChar char="v"/>
            </a:pPr>
            <a:endParaRPr lang="en-US" sz="2641" dirty="0">
              <a:solidFill>
                <a:srgbClr val="171717"/>
              </a:solidFill>
              <a:latin typeface="Raleway"/>
            </a:endParaRPr>
          </a:p>
        </p:txBody>
      </p:sp>
      <p:pic>
        <p:nvPicPr>
          <p:cNvPr id="17" name="Picture 16" descr="Logo&#10;&#10;Description automatically generated">
            <a:extLst>
              <a:ext uri="{FF2B5EF4-FFF2-40B4-BE49-F238E27FC236}">
                <a16:creationId xmlns:a16="http://schemas.microsoft.com/office/drawing/2014/main" id="{9D08064A-FE77-48B4-95B2-ABBB915B7156}"/>
              </a:ext>
            </a:extLst>
          </p:cNvPr>
          <p:cNvPicPr>
            <a:picLocks noChangeAspect="1"/>
          </p:cNvPicPr>
          <p:nvPr/>
        </p:nvPicPr>
        <p:blipFill>
          <a:blip r:embed="rId2"/>
          <a:stretch>
            <a:fillRect/>
          </a:stretch>
        </p:blipFill>
        <p:spPr>
          <a:xfrm>
            <a:off x="10109200" y="4343400"/>
            <a:ext cx="1602792" cy="1262776"/>
          </a:xfrm>
          <a:prstGeom prst="rect">
            <a:avLst/>
          </a:prstGeom>
        </p:spPr>
      </p:pic>
      <p:pic>
        <p:nvPicPr>
          <p:cNvPr id="2050" name="Picture 2">
            <a:extLst>
              <a:ext uri="{FF2B5EF4-FFF2-40B4-BE49-F238E27FC236}">
                <a16:creationId xmlns:a16="http://schemas.microsoft.com/office/drawing/2014/main" id="{13BCF03F-E1E5-4506-AFA7-9A09572B4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83843"/>
            <a:ext cx="3799417" cy="368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2" name="AutoShape 2"/>
          <p:cNvSpPr/>
          <p:nvPr/>
        </p:nvSpPr>
        <p:spPr>
          <a:xfrm>
            <a:off x="0" y="0"/>
            <a:ext cx="3868473" cy="6858000"/>
          </a:xfrm>
          <a:prstGeom prst="rect">
            <a:avLst/>
          </a:prstGeom>
          <a:noFill/>
        </p:spPr>
      </p:sp>
      <p:sp>
        <p:nvSpPr>
          <p:cNvPr id="3" name="TextBox 3"/>
          <p:cNvSpPr txBox="1"/>
          <p:nvPr/>
        </p:nvSpPr>
        <p:spPr>
          <a:xfrm>
            <a:off x="201443" y="1170468"/>
            <a:ext cx="3667031" cy="1487587"/>
          </a:xfrm>
          <a:prstGeom prst="rect">
            <a:avLst/>
          </a:prstGeom>
        </p:spPr>
        <p:txBody>
          <a:bodyPr lIns="0" tIns="0" rIns="0" bIns="0" rtlCol="0" anchor="t">
            <a:spAutoFit/>
          </a:bodyPr>
          <a:lstStyle/>
          <a:p>
            <a:pPr defTabSz="304815">
              <a:lnSpc>
                <a:spcPts val="5840"/>
              </a:lnSpc>
            </a:pPr>
            <a:r>
              <a:rPr lang="en-US" sz="5334" dirty="0">
                <a:solidFill>
                  <a:srgbClr val="171717"/>
                </a:solidFill>
                <a:latin typeface="Arimo"/>
                <a:ea typeface="Avenir Book" charset="0"/>
                <a:cs typeface="Avenir Book" charset="0"/>
              </a:rPr>
              <a:t>Rethinking excellence </a:t>
            </a:r>
          </a:p>
        </p:txBody>
      </p:sp>
      <p:sp>
        <p:nvSpPr>
          <p:cNvPr id="4" name="AutoShape 4"/>
          <p:cNvSpPr/>
          <p:nvPr/>
        </p:nvSpPr>
        <p:spPr>
          <a:xfrm>
            <a:off x="3868473" y="2104441"/>
            <a:ext cx="8323527" cy="1521784"/>
          </a:xfrm>
          <a:prstGeom prst="rect">
            <a:avLst/>
          </a:prstGeom>
          <a:solidFill>
            <a:srgbClr val="171717">
              <a:alpha val="3922"/>
            </a:srgbClr>
          </a:solidFill>
        </p:spPr>
      </p:sp>
      <p:sp>
        <p:nvSpPr>
          <p:cNvPr id="8" name="TextBox 8"/>
          <p:cNvSpPr txBox="1"/>
          <p:nvPr/>
        </p:nvSpPr>
        <p:spPr>
          <a:xfrm>
            <a:off x="4470400" y="509336"/>
            <a:ext cx="7053079" cy="2632900"/>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Research excellence is more collaborative, more interdisciplinary and more engaged that usually recognized</a:t>
            </a:r>
          </a:p>
          <a:p>
            <a:pPr defTabSz="304815">
              <a:lnSpc>
                <a:spcPts val="3698"/>
              </a:lnSpc>
            </a:pPr>
            <a:endParaRPr lang="en-US" sz="2641" dirty="0">
              <a:solidFill>
                <a:srgbClr val="171717"/>
              </a:solidFill>
              <a:latin typeface="Raleway"/>
            </a:endParaRPr>
          </a:p>
          <a:p>
            <a:pPr defTabSz="304815">
              <a:lnSpc>
                <a:spcPts val="3698"/>
              </a:lnSpc>
            </a:pPr>
            <a:endParaRPr lang="en-US" sz="2641" dirty="0">
              <a:solidFill>
                <a:srgbClr val="171717"/>
              </a:solidFill>
              <a:latin typeface="Raleway"/>
            </a:endParaRPr>
          </a:p>
          <a:p>
            <a:pPr defTabSz="304815">
              <a:lnSpc>
                <a:spcPts val="1899"/>
              </a:lnSpc>
              <a:spcBef>
                <a:spcPct val="0"/>
              </a:spcBef>
            </a:pPr>
            <a:endParaRPr lang="en-US" sz="2641" dirty="0">
              <a:solidFill>
                <a:srgbClr val="171717"/>
              </a:solidFill>
              <a:latin typeface="Raleway"/>
            </a:endParaRPr>
          </a:p>
        </p:txBody>
      </p:sp>
      <p:sp>
        <p:nvSpPr>
          <p:cNvPr id="15" name="TextBox 15"/>
          <p:cNvSpPr txBox="1"/>
          <p:nvPr/>
        </p:nvSpPr>
        <p:spPr>
          <a:xfrm>
            <a:off x="4470400" y="2108200"/>
            <a:ext cx="6948461" cy="1644361"/>
          </a:xfrm>
          <a:prstGeom prst="rect">
            <a:avLst/>
          </a:prstGeom>
        </p:spPr>
        <p:txBody>
          <a:bodyPr lIns="0" tIns="0" rIns="0" bIns="0" rtlCol="0" anchor="t">
            <a:spAutoFit/>
          </a:bodyPr>
          <a:lstStyle/>
          <a:p>
            <a:pPr marL="381019" indent="-381019" defTabSz="304815">
              <a:lnSpc>
                <a:spcPts val="3644"/>
              </a:lnSpc>
              <a:buFont typeface="Wingdings" panose="05000000000000000000" pitchFamily="2" charset="2"/>
              <a:buChar char="v"/>
            </a:pPr>
            <a:r>
              <a:rPr lang="en-US" sz="2602" dirty="0">
                <a:solidFill>
                  <a:srgbClr val="171717"/>
                </a:solidFill>
                <a:latin typeface="Arimo"/>
                <a:ea typeface="Avenir Book" charset="0"/>
                <a:cs typeface="Avenir Book" charset="0"/>
              </a:rPr>
              <a:t>Allows us to better recognize the contributions of women, applied researchers and Māori and Pasifika researchers. </a:t>
            </a:r>
          </a:p>
          <a:p>
            <a:pPr defTabSz="304815">
              <a:lnSpc>
                <a:spcPts val="1871"/>
              </a:lnSpc>
              <a:spcBef>
                <a:spcPct val="0"/>
              </a:spcBef>
            </a:pPr>
            <a:endParaRPr lang="en-US" sz="2602" dirty="0">
              <a:solidFill>
                <a:srgbClr val="171717"/>
              </a:solidFill>
              <a:latin typeface="Raleway"/>
            </a:endParaRPr>
          </a:p>
        </p:txBody>
      </p:sp>
      <p:sp>
        <p:nvSpPr>
          <p:cNvPr id="16" name="TextBox 16"/>
          <p:cNvSpPr txBox="1"/>
          <p:nvPr/>
        </p:nvSpPr>
        <p:spPr>
          <a:xfrm>
            <a:off x="4478521" y="3793864"/>
            <a:ext cx="7053079" cy="4482124"/>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41" dirty="0">
                <a:solidFill>
                  <a:srgbClr val="171717"/>
                </a:solidFill>
                <a:latin typeface="Arimo"/>
                <a:ea typeface="Avenir Book" charset="0"/>
                <a:cs typeface="Avenir Book" charset="0"/>
              </a:rPr>
              <a:t>Has required stronger engagement beyond the universities, including with government scientists, independent research </a:t>
            </a:r>
            <a:br>
              <a:rPr lang="en-US" sz="2641" dirty="0">
                <a:solidFill>
                  <a:srgbClr val="171717"/>
                </a:solidFill>
                <a:latin typeface="Arimo"/>
                <a:ea typeface="Avenir Book" charset="0"/>
                <a:cs typeface="Avenir Book" charset="0"/>
              </a:rPr>
            </a:br>
            <a:r>
              <a:rPr lang="en-US" sz="2641" dirty="0">
                <a:solidFill>
                  <a:srgbClr val="171717"/>
                </a:solidFill>
                <a:latin typeface="Arimo"/>
                <a:ea typeface="Avenir Book" charset="0"/>
                <a:cs typeface="Avenir Book" charset="0"/>
              </a:rPr>
              <a:t>organisations and Maori organisations</a:t>
            </a:r>
          </a:p>
          <a:p>
            <a:pPr defTabSz="304815">
              <a:lnSpc>
                <a:spcPts val="3698"/>
              </a:lnSpc>
            </a:pPr>
            <a:r>
              <a:rPr lang="en-US" sz="2400" dirty="0">
                <a:solidFill>
                  <a:srgbClr val="171717"/>
                </a:solidFill>
                <a:latin typeface="Arimo"/>
                <a:ea typeface="Avenir Book" charset="0"/>
                <a:cs typeface="Avenir Book" charset="0"/>
              </a:rPr>
              <a:t>     2020 cohort of Fellows was 50% Māori </a:t>
            </a: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1899"/>
              </a:lnSpc>
              <a:spcBef>
                <a:spcPct val="0"/>
              </a:spcBef>
            </a:pPr>
            <a:endParaRPr lang="en-US" sz="857" dirty="0">
              <a:solidFill>
                <a:srgbClr val="171717"/>
              </a:solidFill>
              <a:latin typeface="Arimo"/>
            </a:endParaRPr>
          </a:p>
        </p:txBody>
      </p:sp>
      <p:pic>
        <p:nvPicPr>
          <p:cNvPr id="17" name="Picture 2">
            <a:extLst>
              <a:ext uri="{FF2B5EF4-FFF2-40B4-BE49-F238E27FC236}">
                <a16:creationId xmlns:a16="http://schemas.microsoft.com/office/drawing/2014/main" id="{AED75E11-AA43-46A7-8CF0-738CA3B8DE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27" y="3124200"/>
            <a:ext cx="3817673" cy="212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Logo&#10;&#10;Description automatically generated">
            <a:extLst>
              <a:ext uri="{FF2B5EF4-FFF2-40B4-BE49-F238E27FC236}">
                <a16:creationId xmlns:a16="http://schemas.microsoft.com/office/drawing/2014/main" id="{27528DFC-9F85-461A-BC86-CCFE4CE77FDA}"/>
              </a:ext>
            </a:extLst>
          </p:cNvPr>
          <p:cNvPicPr>
            <a:picLocks noChangeAspect="1"/>
          </p:cNvPicPr>
          <p:nvPr/>
        </p:nvPicPr>
        <p:blipFill>
          <a:blip r:embed="rId3"/>
          <a:stretch>
            <a:fillRect/>
          </a:stretch>
        </p:blipFill>
        <p:spPr>
          <a:xfrm>
            <a:off x="10109200" y="4343400"/>
            <a:ext cx="1602792" cy="1262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2" name="AutoShape 2"/>
          <p:cNvSpPr/>
          <p:nvPr/>
        </p:nvSpPr>
        <p:spPr>
          <a:xfrm>
            <a:off x="0" y="0"/>
            <a:ext cx="3868473" cy="6858000"/>
          </a:xfrm>
          <a:prstGeom prst="rect">
            <a:avLst/>
          </a:prstGeom>
          <a:noFill/>
        </p:spPr>
      </p:sp>
      <p:sp>
        <p:nvSpPr>
          <p:cNvPr id="3" name="AutoShape 3"/>
          <p:cNvSpPr/>
          <p:nvPr/>
        </p:nvSpPr>
        <p:spPr>
          <a:xfrm>
            <a:off x="3868473" y="1873515"/>
            <a:ext cx="8323527" cy="1504685"/>
          </a:xfrm>
          <a:prstGeom prst="rect">
            <a:avLst/>
          </a:prstGeom>
          <a:solidFill>
            <a:srgbClr val="171717">
              <a:alpha val="3922"/>
            </a:srgbClr>
          </a:solidFill>
        </p:spPr>
      </p:sp>
      <p:sp>
        <p:nvSpPr>
          <p:cNvPr id="13" name="TextBox 13"/>
          <p:cNvSpPr txBox="1"/>
          <p:nvPr/>
        </p:nvSpPr>
        <p:spPr>
          <a:xfrm>
            <a:off x="4278340" y="1903447"/>
            <a:ext cx="6948461" cy="2057999"/>
          </a:xfrm>
          <a:prstGeom prst="rect">
            <a:avLst/>
          </a:prstGeom>
        </p:spPr>
        <p:txBody>
          <a:bodyPr wrap="square" lIns="0" tIns="0" rIns="0" bIns="0" rtlCol="0" anchor="t">
            <a:spAutoFit/>
          </a:bodyPr>
          <a:lstStyle/>
          <a:p>
            <a:pPr marL="381019" indent="-381019" defTabSz="304815">
              <a:lnSpc>
                <a:spcPts val="3644"/>
              </a:lnSpc>
              <a:buFont typeface="Wingdings" panose="05000000000000000000" pitchFamily="2" charset="2"/>
              <a:buChar char="v"/>
            </a:pPr>
            <a:r>
              <a:rPr lang="en-US" sz="2600" dirty="0">
                <a:solidFill>
                  <a:srgbClr val="171717"/>
                </a:solidFill>
                <a:latin typeface="Arimo"/>
                <a:ea typeface="Avenir Book" charset="0"/>
                <a:cs typeface="Avenir Book" charset="0"/>
              </a:rPr>
              <a:t>Developing reciprocal and mutually respectful relationships well beyond traditional academic networks </a:t>
            </a:r>
          </a:p>
          <a:p>
            <a:pPr defTabSz="304815">
              <a:lnSpc>
                <a:spcPts val="3644"/>
              </a:lnSpc>
            </a:pPr>
            <a:endParaRPr lang="en-US" sz="2400" dirty="0">
              <a:solidFill>
                <a:srgbClr val="171717"/>
              </a:solidFill>
              <a:latin typeface="Arimo"/>
              <a:ea typeface="Avenir Book" charset="0"/>
              <a:cs typeface="Avenir Book" charset="0"/>
            </a:endParaRPr>
          </a:p>
          <a:p>
            <a:pPr defTabSz="304815">
              <a:lnSpc>
                <a:spcPts val="1871"/>
              </a:lnSpc>
              <a:spcBef>
                <a:spcPct val="0"/>
              </a:spcBef>
            </a:pPr>
            <a:endParaRPr lang="en-US" sz="844" dirty="0">
              <a:solidFill>
                <a:srgbClr val="171717"/>
              </a:solidFill>
              <a:latin typeface="Arimo"/>
            </a:endParaRPr>
          </a:p>
        </p:txBody>
      </p:sp>
      <p:sp>
        <p:nvSpPr>
          <p:cNvPr id="14" name="TextBox 14"/>
          <p:cNvSpPr txBox="1"/>
          <p:nvPr/>
        </p:nvSpPr>
        <p:spPr>
          <a:xfrm>
            <a:off x="4275321" y="3479800"/>
            <a:ext cx="7053079" cy="4641142"/>
          </a:xfrm>
          <a:prstGeom prst="rect">
            <a:avLst/>
          </a:prstGeom>
        </p:spPr>
        <p:txBody>
          <a:bodyPr lIns="0" tIns="0" rIns="0" bIns="0" rtlCol="0" anchor="t">
            <a:spAutoFit/>
          </a:bodyPr>
          <a:lstStyle/>
          <a:p>
            <a:pPr marL="381019" indent="-381019" defTabSz="304815">
              <a:lnSpc>
                <a:spcPts val="3698"/>
              </a:lnSpc>
              <a:buFont typeface="Wingdings" panose="05000000000000000000" pitchFamily="2" charset="2"/>
              <a:buChar char="v"/>
            </a:pPr>
            <a:r>
              <a:rPr lang="en-US" sz="2600" dirty="0">
                <a:solidFill>
                  <a:srgbClr val="171717"/>
                </a:solidFill>
                <a:latin typeface="Arimo"/>
                <a:ea typeface="Avenir Book" charset="0"/>
                <a:cs typeface="Avenir Book" charset="0"/>
              </a:rPr>
              <a:t>Bringing our expertise to bear on issues of concern to the New Zealand public </a:t>
            </a:r>
          </a:p>
          <a:p>
            <a:pPr marL="685834" lvl="1" indent="-381019" defTabSz="304815">
              <a:buFont typeface="Arial" panose="020B0604020202020204" pitchFamily="34" charset="0"/>
              <a:buChar char="•"/>
            </a:pPr>
            <a:r>
              <a:rPr lang="en-US" sz="2400" dirty="0">
                <a:solidFill>
                  <a:srgbClr val="171717"/>
                </a:solidFill>
                <a:latin typeface="Arimo"/>
                <a:ea typeface="Avenir Book" charset="0"/>
                <a:cs typeface="Avenir Book" charset="0"/>
              </a:rPr>
              <a:t>New Zealand School curriculum</a:t>
            </a:r>
          </a:p>
          <a:p>
            <a:pPr marL="685834" lvl="1" indent="-381019" defTabSz="304815">
              <a:buFont typeface="Arial" panose="020B0604020202020204" pitchFamily="34" charset="0"/>
              <a:buChar char="•"/>
            </a:pPr>
            <a:r>
              <a:rPr lang="en-US" sz="2400" dirty="0">
                <a:solidFill>
                  <a:srgbClr val="171717"/>
                </a:solidFill>
                <a:latin typeface="Arimo"/>
                <a:ea typeface="Avenir Book" charset="0"/>
                <a:cs typeface="Avenir Book" charset="0"/>
              </a:rPr>
              <a:t>Early career labour market </a:t>
            </a:r>
          </a:p>
          <a:p>
            <a:pPr marL="685834" lvl="1" indent="-381019" defTabSz="304815">
              <a:buFont typeface="Arial" panose="020B0604020202020204" pitchFamily="34" charset="0"/>
              <a:buChar char="•"/>
            </a:pPr>
            <a:r>
              <a:rPr lang="en-US" sz="2400" dirty="0">
                <a:solidFill>
                  <a:srgbClr val="171717"/>
                </a:solidFill>
                <a:latin typeface="Arimo"/>
                <a:ea typeface="Avenir Book" charset="0"/>
                <a:cs typeface="Avenir Book" charset="0"/>
              </a:rPr>
              <a:t>Kura Kaupapa schools </a:t>
            </a: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3698"/>
              </a:lnSpc>
            </a:pPr>
            <a:endParaRPr lang="en-US" sz="857" dirty="0">
              <a:solidFill>
                <a:srgbClr val="171717"/>
              </a:solidFill>
              <a:latin typeface="Arimo"/>
            </a:endParaRPr>
          </a:p>
          <a:p>
            <a:pPr defTabSz="304815">
              <a:lnSpc>
                <a:spcPts val="1899"/>
              </a:lnSpc>
              <a:spcBef>
                <a:spcPct val="0"/>
              </a:spcBef>
            </a:pPr>
            <a:endParaRPr lang="en-US" sz="857" dirty="0">
              <a:solidFill>
                <a:srgbClr val="171717"/>
              </a:solidFill>
              <a:latin typeface="Arimo"/>
            </a:endParaRPr>
          </a:p>
        </p:txBody>
      </p:sp>
      <p:sp>
        <p:nvSpPr>
          <p:cNvPr id="15" name="TextBox 15"/>
          <p:cNvSpPr txBox="1"/>
          <p:nvPr/>
        </p:nvSpPr>
        <p:spPr>
          <a:xfrm>
            <a:off x="4312516" y="316903"/>
            <a:ext cx="6863484" cy="1633781"/>
          </a:xfrm>
          <a:prstGeom prst="rect">
            <a:avLst/>
          </a:prstGeom>
        </p:spPr>
        <p:txBody>
          <a:bodyPr lIns="0" tIns="0" rIns="0" bIns="0" rtlCol="0" anchor="t">
            <a:spAutoFit/>
          </a:bodyPr>
          <a:lstStyle/>
          <a:p>
            <a:pPr marL="381019" indent="-381019" defTabSz="304815">
              <a:lnSpc>
                <a:spcPts val="3599"/>
              </a:lnSpc>
              <a:buFont typeface="Wingdings" panose="05000000000000000000" pitchFamily="2" charset="2"/>
              <a:buChar char="v"/>
            </a:pPr>
            <a:r>
              <a:rPr lang="en-US" sz="2600" dirty="0">
                <a:solidFill>
                  <a:srgbClr val="171717"/>
                </a:solidFill>
                <a:latin typeface="Arimo"/>
                <a:ea typeface="Avenir Book" charset="0"/>
                <a:cs typeface="Avenir Book" charset="0"/>
              </a:rPr>
              <a:t>Changing who we are and how we do things, including building cultural and linguistic confidence</a:t>
            </a:r>
          </a:p>
          <a:p>
            <a:pPr defTabSz="304815">
              <a:lnSpc>
                <a:spcPts val="1848"/>
              </a:lnSpc>
              <a:spcBef>
                <a:spcPct val="0"/>
              </a:spcBef>
            </a:pPr>
            <a:endParaRPr lang="en-US" sz="2570" dirty="0">
              <a:solidFill>
                <a:srgbClr val="171717"/>
              </a:solidFill>
              <a:latin typeface="Raleway"/>
            </a:endParaRPr>
          </a:p>
        </p:txBody>
      </p:sp>
      <p:pic>
        <p:nvPicPr>
          <p:cNvPr id="16" name="Picture 16"/>
          <p:cNvPicPr>
            <a:picLocks noChangeAspect="1"/>
          </p:cNvPicPr>
          <p:nvPr/>
        </p:nvPicPr>
        <p:blipFill>
          <a:blip r:embed="rId2"/>
          <a:srcRect/>
          <a:stretch>
            <a:fillRect/>
          </a:stretch>
        </p:blipFill>
        <p:spPr>
          <a:xfrm>
            <a:off x="2743200" y="1955800"/>
            <a:ext cx="1342533" cy="1342533"/>
          </a:xfrm>
          <a:prstGeom prst="rect">
            <a:avLst/>
          </a:prstGeom>
        </p:spPr>
      </p:pic>
      <p:sp>
        <p:nvSpPr>
          <p:cNvPr id="17" name="TextBox 17"/>
          <p:cNvSpPr txBox="1"/>
          <p:nvPr/>
        </p:nvSpPr>
        <p:spPr>
          <a:xfrm>
            <a:off x="35163" y="431800"/>
            <a:ext cx="3876437" cy="1487587"/>
          </a:xfrm>
          <a:prstGeom prst="rect">
            <a:avLst/>
          </a:prstGeom>
        </p:spPr>
        <p:txBody>
          <a:bodyPr lIns="0" tIns="0" rIns="0" bIns="0" rtlCol="0" anchor="t">
            <a:spAutoFit/>
          </a:bodyPr>
          <a:lstStyle/>
          <a:p>
            <a:pPr algn="ctr" defTabSz="304815">
              <a:lnSpc>
                <a:spcPts val="5840"/>
              </a:lnSpc>
            </a:pPr>
            <a:r>
              <a:rPr lang="en-US" sz="4866" dirty="0">
                <a:solidFill>
                  <a:srgbClr val="171717"/>
                </a:solidFill>
                <a:latin typeface="Arimo"/>
                <a:ea typeface="Avenir Book" charset="0"/>
                <a:cs typeface="Avenir Book" charset="0"/>
              </a:rPr>
              <a:t>Rethinking relationships </a:t>
            </a:r>
          </a:p>
        </p:txBody>
      </p:sp>
      <p:pic>
        <p:nvPicPr>
          <p:cNvPr id="18" name="Picture 17" descr="Logo&#10;&#10;Description automatically generated">
            <a:extLst>
              <a:ext uri="{FF2B5EF4-FFF2-40B4-BE49-F238E27FC236}">
                <a16:creationId xmlns:a16="http://schemas.microsoft.com/office/drawing/2014/main" id="{9C3A3032-AFD7-47A6-A78A-FDFD51D0C716}"/>
              </a:ext>
            </a:extLst>
          </p:cNvPr>
          <p:cNvPicPr>
            <a:picLocks noChangeAspect="1"/>
          </p:cNvPicPr>
          <p:nvPr/>
        </p:nvPicPr>
        <p:blipFill>
          <a:blip r:embed="rId3"/>
          <a:stretch>
            <a:fillRect/>
          </a:stretch>
        </p:blipFill>
        <p:spPr>
          <a:xfrm>
            <a:off x="10109200" y="4343400"/>
            <a:ext cx="1602792" cy="1262776"/>
          </a:xfrm>
          <a:prstGeom prst="rect">
            <a:avLst/>
          </a:prstGeom>
        </p:spPr>
      </p:pic>
      <p:pic>
        <p:nvPicPr>
          <p:cNvPr id="4098" name="Picture 2">
            <a:extLst>
              <a:ext uri="{FF2B5EF4-FFF2-40B4-BE49-F238E27FC236}">
                <a16:creationId xmlns:a16="http://schemas.microsoft.com/office/drawing/2014/main" id="{9A326203-4D6E-4746-9C0C-4302A9800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3305828"/>
            <a:ext cx="3876437" cy="28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2E2D60"/>
      </a:dk2>
      <a:lt2>
        <a:srgbClr val="C0C1BF"/>
      </a:lt2>
      <a:accent1>
        <a:srgbClr val="68B133"/>
      </a:accent1>
      <a:accent2>
        <a:srgbClr val="C0C1BF"/>
      </a:accent2>
      <a:accent3>
        <a:srgbClr val="2E2D60"/>
      </a:accent3>
      <a:accent4>
        <a:srgbClr val="CD1732"/>
      </a:accent4>
      <a:accent5>
        <a:srgbClr val="EEA32F"/>
      </a:accent5>
      <a:accent6>
        <a:srgbClr val="515353"/>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F04B0E3-A645-43DC-8FF6-CD4EB1F624D3}" vid="{7B98349C-18BA-4BA7-941A-7B2CF511D8BE}"/>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F Presentation template Main [Read-Only]" id="{5BED309F-9DFB-417A-ABF2-DD9C4FC7BBA8}" vid="{668ACB01-2650-45D0-BC58-16BCD74907B2}"/>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F Presentation template Main [Read-Only]" id="{5BED309F-9DFB-417A-ABF2-DD9C4FC7BBA8}" vid="{668ACB01-2650-45D0-BC58-16BCD74907B2}"/>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Tranformative Nature and Role of Science in Society Full</Template>
  <TotalTime>173</TotalTime>
  <Words>3522</Words>
  <Application>Microsoft Office PowerPoint</Application>
  <PresentationFormat>Breedbeeld</PresentationFormat>
  <Paragraphs>682</Paragraphs>
  <Slides>43</Slides>
  <Notes>3</Notes>
  <HiddenSlides>0</HiddenSlides>
  <MMClips>0</MMClips>
  <ScaleCrop>false</ScaleCrop>
  <HeadingPairs>
    <vt:vector size="6" baseType="variant">
      <vt:variant>
        <vt:lpstr>Gebruikte lettertypen</vt:lpstr>
      </vt:variant>
      <vt:variant>
        <vt:i4>14</vt:i4>
      </vt:variant>
      <vt:variant>
        <vt:lpstr>Thema</vt:lpstr>
      </vt:variant>
      <vt:variant>
        <vt:i4>5</vt:i4>
      </vt:variant>
      <vt:variant>
        <vt:lpstr>Diatitels</vt:lpstr>
      </vt:variant>
      <vt:variant>
        <vt:i4>43</vt:i4>
      </vt:variant>
    </vt:vector>
  </HeadingPairs>
  <TitlesOfParts>
    <vt:vector size="62" baseType="lpstr">
      <vt:lpstr>Adobe Devanagari</vt:lpstr>
      <vt:lpstr>Arial</vt:lpstr>
      <vt:lpstr>Arimo</vt:lpstr>
      <vt:lpstr>Avenir Book</vt:lpstr>
      <vt:lpstr>Avenir Light</vt:lpstr>
      <vt:lpstr>Calibri</vt:lpstr>
      <vt:lpstr>Calibri Light</vt:lpstr>
      <vt:lpstr>Garamond</vt:lpstr>
      <vt:lpstr>Gill Sans MT</vt:lpstr>
      <vt:lpstr>Impact</vt:lpstr>
      <vt:lpstr>Lucida Grande</vt:lpstr>
      <vt:lpstr>Raleway</vt:lpstr>
      <vt:lpstr>Times New Roman</vt:lpstr>
      <vt:lpstr>Wingdings</vt:lpstr>
      <vt:lpstr>Kantoorthema</vt:lpstr>
      <vt:lpstr>Main Event</vt:lpstr>
      <vt:lpstr>Office Theme</vt:lpstr>
      <vt:lpstr>1_Office Theme</vt:lpstr>
      <vt:lpstr>2_Office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 M&amp;E Framework for the SA STI system</vt:lpstr>
      <vt:lpstr>Background</vt:lpstr>
      <vt:lpstr>Four key premises</vt:lpstr>
      <vt:lpstr>Monitoring and evaluation</vt:lpstr>
      <vt:lpstr>Level of M&amp;E and appropriate methodologies</vt:lpstr>
      <vt:lpstr>Monitoring:  A SA STI scoreboard</vt:lpstr>
      <vt:lpstr>An analytical framework for a STI scoreboard</vt:lpstr>
      <vt:lpstr>PowerPoint-presentatie</vt:lpstr>
      <vt:lpstr>PowerPoint-presentatie</vt:lpstr>
      <vt:lpstr>PowerPoint-presentatie</vt:lpstr>
      <vt:lpstr>PowerPoint-presentatie</vt:lpstr>
      <vt:lpstr>PowerPoint-presentatie</vt:lpstr>
      <vt:lpstr>A detailed example</vt:lpstr>
      <vt:lpstr>STI evaluations</vt:lpstr>
      <vt:lpstr>STI evaluations – systemic evaluations</vt:lpstr>
      <vt:lpstr>An indicative list of SE questions</vt:lpstr>
      <vt:lpstr>STI evaluations: programme-level evaluations</vt:lpstr>
      <vt:lpstr>Outline of the proposed M&amp;E Framework</vt:lpstr>
      <vt:lpstr>Thank you</vt:lpstr>
      <vt:lpstr>PowerPoint-presentatie</vt:lpstr>
      <vt:lpstr> </vt:lpstr>
      <vt:lpstr>The NRF Impact Framework</vt:lpstr>
      <vt:lpstr>PowerPoint-presentatie</vt:lpstr>
      <vt:lpstr>Unpacking the pathways</vt:lpstr>
      <vt:lpstr>Unpacking the pathways</vt:lpstr>
      <vt:lpstr>Proposed assessment </vt:lpstr>
      <vt:lpstr>High-level implications for the NRF</vt:lpstr>
      <vt:lpstr>Implementation considerations </vt:lpstr>
      <vt:lpstr>Implications considerations cont…</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Youssef Ramadan</cp:lastModifiedBy>
  <cp:revision>5</cp:revision>
  <dcterms:created xsi:type="dcterms:W3CDTF">2021-06-29T11:13:21Z</dcterms:created>
  <dcterms:modified xsi:type="dcterms:W3CDTF">2021-06-29T14:06:48Z</dcterms:modified>
</cp:coreProperties>
</file>